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57" r:id="rId2"/>
    <p:sldId id="362" r:id="rId3"/>
    <p:sldId id="1142" r:id="rId4"/>
    <p:sldId id="1165" r:id="rId5"/>
    <p:sldId id="1150" r:id="rId6"/>
    <p:sldId id="1144" r:id="rId7"/>
    <p:sldId id="1145" r:id="rId8"/>
    <p:sldId id="1146" r:id="rId9"/>
    <p:sldId id="1149" r:id="rId10"/>
    <p:sldId id="1148" r:id="rId11"/>
    <p:sldId id="1151" r:id="rId12"/>
    <p:sldId id="1152" r:id="rId13"/>
    <p:sldId id="1153" r:id="rId14"/>
    <p:sldId id="1154" r:id="rId15"/>
    <p:sldId id="1155" r:id="rId16"/>
    <p:sldId id="1156" r:id="rId17"/>
    <p:sldId id="1157" r:id="rId18"/>
    <p:sldId id="1159" r:id="rId19"/>
    <p:sldId id="1158" r:id="rId20"/>
    <p:sldId id="1160" r:id="rId21"/>
    <p:sldId id="1161" r:id="rId22"/>
    <p:sldId id="1162" r:id="rId23"/>
    <p:sldId id="1163" r:id="rId24"/>
    <p:sldId id="1164" r:id="rId25"/>
    <p:sldId id="1166" r:id="rId26"/>
    <p:sldId id="1141" r:id="rId27"/>
  </p:sldIdLst>
  <p:sldSz cx="9144000" cy="5143500" type="screen16x9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2344"/>
    <a:srgbClr val="EA7F25"/>
    <a:srgbClr val="3A3A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28"/>
    <p:restoredTop sz="96327"/>
  </p:normalViewPr>
  <p:slideViewPr>
    <p:cSldViewPr snapToObjects="1">
      <p:cViewPr varScale="1">
        <p:scale>
          <a:sx n="85" d="100"/>
          <a:sy n="85" d="100"/>
        </p:scale>
        <p:origin x="996" y="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jpeg>
</file>

<file path=ppt/media/image5.jpeg>
</file>

<file path=ppt/media/image6.tiff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562D89-2936-5D4B-82EC-20BBFE1B2B90}" type="datetimeFigureOut">
              <a:rPr lang="en-US" smtClean="0"/>
              <a:t>24-Aug-20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9A793E-FFBD-4B47-958F-376D6A8491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3021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 err="1"/>
              <a:t>Voting_sol_Voting.bin</a:t>
            </a:r>
            <a:r>
              <a:rPr lang="en-US" sz="1200" dirty="0"/>
              <a:t>: This is the bytecode you get when the source code in </a:t>
            </a:r>
            <a:r>
              <a:rPr lang="en-US" sz="1200" dirty="0" err="1"/>
              <a:t>Voting.sol</a:t>
            </a:r>
            <a:r>
              <a:rPr lang="en-US" sz="1200" dirty="0"/>
              <a:t> is compiled. This is the code which will be deployed to the blockchain.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 err="1"/>
              <a:t>Voting_sol_Voting.abi</a:t>
            </a:r>
            <a:r>
              <a:rPr lang="en-US" sz="1200" dirty="0"/>
              <a:t>: This is an interface or template of the contract (called </a:t>
            </a:r>
            <a:r>
              <a:rPr lang="en-US" sz="1200" dirty="0" err="1"/>
              <a:t>abi</a:t>
            </a:r>
            <a:r>
              <a:rPr lang="en-US" sz="1200" dirty="0"/>
              <a:t>) which tells the contract user what methods are available in the contract. Whenever you have to interact with the contract in the future, you will need this </a:t>
            </a:r>
            <a:r>
              <a:rPr lang="en-US" sz="1200" dirty="0" err="1"/>
              <a:t>abi</a:t>
            </a:r>
            <a:r>
              <a:rPr lang="en-US" sz="1200" dirty="0"/>
              <a:t> definition.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9A793E-FFBD-4B47-958F-376D6A8491C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1534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9A793E-FFBD-4B47-958F-376D6A8491C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548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9A793E-FFBD-4B47-958F-376D6A8491C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3888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9A793E-FFBD-4B47-958F-376D6A8491C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9677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9A793E-FFBD-4B47-958F-376D6A8491C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6135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9A793E-FFBD-4B47-958F-376D6A8491C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1150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9A793E-FFBD-4B47-958F-376D6A8491C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8027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3.png"/><Relationship Id="rId7" Type="http://schemas.openxmlformats.org/officeDocument/2006/relationships/image" Target="../media/image7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tiff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lcom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oogle Shape;90;p15">
            <a:extLst>
              <a:ext uri="{FF2B5EF4-FFF2-40B4-BE49-F238E27FC236}">
                <a16:creationId xmlns:a16="http://schemas.microsoft.com/office/drawing/2014/main" id="{210C4327-0164-934A-971E-BA7F0F87223E}"/>
              </a:ext>
            </a:extLst>
          </p:cNvPr>
          <p:cNvPicPr preferRelativeResize="0"/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361853" y="297555"/>
            <a:ext cx="2358172" cy="736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91;p15">
            <a:extLst>
              <a:ext uri="{FF2B5EF4-FFF2-40B4-BE49-F238E27FC236}">
                <a16:creationId xmlns:a16="http://schemas.microsoft.com/office/drawing/2014/main" id="{3F7EA564-C56D-5C49-97AB-C6EF5A37A0AE}"/>
              </a:ext>
            </a:extLst>
          </p:cNvPr>
          <p:cNvPicPr preferRelativeResize="0"/>
          <p:nvPr userDrawn="1"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52249"/>
            <a:ext cx="2603899" cy="135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E4EEF41-5BE4-CD43-9449-06EAA417E2A4}"/>
              </a:ext>
            </a:extLst>
          </p:cNvPr>
          <p:cNvSpPr txBox="1"/>
          <p:nvPr userDrawn="1"/>
        </p:nvSpPr>
        <p:spPr>
          <a:xfrm>
            <a:off x="3111795" y="1956391"/>
            <a:ext cx="28069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rgbClr val="112344"/>
                </a:solidFill>
              </a:rPr>
              <a:t>Welcome to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EADD754-60D4-C748-B32B-164C2A48DFC7}"/>
              </a:ext>
            </a:extLst>
          </p:cNvPr>
          <p:cNvSpPr txBox="1"/>
          <p:nvPr userDrawn="1"/>
        </p:nvSpPr>
        <p:spPr>
          <a:xfrm>
            <a:off x="2519916" y="2340641"/>
            <a:ext cx="39907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EA7F25"/>
                </a:solidFill>
              </a:rPr>
              <a:t>PES University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C70A20C-05D0-464A-8423-A9F866C7659D}"/>
              </a:ext>
            </a:extLst>
          </p:cNvPr>
          <p:cNvSpPr txBox="1"/>
          <p:nvPr userDrawn="1"/>
        </p:nvSpPr>
        <p:spPr>
          <a:xfrm>
            <a:off x="2197395" y="3024017"/>
            <a:ext cx="4749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rgbClr val="112344"/>
                </a:solidFill>
              </a:rPr>
              <a:t>Ring Road Campus, Bengaluru</a:t>
            </a:r>
          </a:p>
        </p:txBody>
      </p:sp>
    </p:spTree>
    <p:extLst>
      <p:ext uri="{BB962C8B-B14F-4D97-AF65-F5344CB8AC3E}">
        <p14:creationId xmlns:p14="http://schemas.microsoft.com/office/powerpoint/2010/main" val="34183398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Content - Image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9;p1">
            <a:extLst>
              <a:ext uri="{FF2B5EF4-FFF2-40B4-BE49-F238E27FC236}">
                <a16:creationId xmlns:a16="http://schemas.microsoft.com/office/drawing/2014/main" id="{99D4D460-492C-DC49-95CF-57C2D6D4A130}"/>
              </a:ext>
            </a:extLst>
          </p:cNvPr>
          <p:cNvGrpSpPr/>
          <p:nvPr userDrawn="1"/>
        </p:nvGrpSpPr>
        <p:grpSpPr>
          <a:xfrm>
            <a:off x="8283500" y="69744"/>
            <a:ext cx="783335" cy="276600"/>
            <a:chOff x="8283500" y="77358"/>
            <a:chExt cx="783335" cy="276600"/>
          </a:xfrm>
        </p:grpSpPr>
        <p:pic>
          <p:nvPicPr>
            <p:cNvPr id="7" name="Google Shape;10;p1">
              <a:extLst>
                <a:ext uri="{FF2B5EF4-FFF2-40B4-BE49-F238E27FC236}">
                  <a16:creationId xmlns:a16="http://schemas.microsoft.com/office/drawing/2014/main" id="{AC1985A7-1AF5-7D4D-94EE-918C8888FB74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335643" y="101458"/>
              <a:ext cx="731192" cy="228259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8" name="Google Shape;11;p1">
              <a:extLst>
                <a:ext uri="{FF2B5EF4-FFF2-40B4-BE49-F238E27FC236}">
                  <a16:creationId xmlns:a16="http://schemas.microsoft.com/office/drawing/2014/main" id="{D05D675B-D0AB-0743-9981-5077F5866045}"/>
                </a:ext>
              </a:extLst>
            </p:cNvPr>
            <p:cNvCxnSpPr/>
            <p:nvPr/>
          </p:nvCxnSpPr>
          <p:spPr>
            <a:xfrm>
              <a:off x="8283500" y="77358"/>
              <a:ext cx="0" cy="276600"/>
            </a:xfrm>
            <a:prstGeom prst="straightConnector1">
              <a:avLst/>
            </a:prstGeom>
            <a:noFill/>
            <a:ln w="9525" cap="flat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9" name="Google Shape;12;p1">
            <a:extLst>
              <a:ext uri="{FF2B5EF4-FFF2-40B4-BE49-F238E27FC236}">
                <a16:creationId xmlns:a16="http://schemas.microsoft.com/office/drawing/2014/main" id="{333A3772-8DB8-3A49-BF5C-598258395A07}"/>
              </a:ext>
            </a:extLst>
          </p:cNvPr>
          <p:cNvPicPr preferRelativeResize="0"/>
          <p:nvPr userDrawn="1"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34539" y="44872"/>
            <a:ext cx="258346" cy="363103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itle Placeholder 3">
            <a:extLst>
              <a:ext uri="{FF2B5EF4-FFF2-40B4-BE49-F238E27FC236}">
                <a16:creationId xmlns:a16="http://schemas.microsoft.com/office/drawing/2014/main" id="{5982B506-10F8-524B-AEE8-A8177D3522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6185" y="142660"/>
            <a:ext cx="7886700" cy="585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2800" b="1">
                <a:solidFill>
                  <a:srgbClr val="112344"/>
                </a:solidFill>
                <a:latin typeface="+mn-lt"/>
              </a:defRPr>
            </a:lvl1pPr>
          </a:lstStyle>
          <a:p>
            <a:r>
              <a:rPr lang="en-GB" dirty="0"/>
              <a:t>Slide Title</a:t>
            </a:r>
            <a:endParaRPr lang="en-US" dirty="0"/>
          </a:p>
        </p:txBody>
      </p:sp>
      <p:cxnSp>
        <p:nvCxnSpPr>
          <p:cNvPr id="11" name="Google Shape;28;p4">
            <a:extLst>
              <a:ext uri="{FF2B5EF4-FFF2-40B4-BE49-F238E27FC236}">
                <a16:creationId xmlns:a16="http://schemas.microsoft.com/office/drawing/2014/main" id="{DEB104F8-0979-BE49-BA12-F71EB74E0985}"/>
              </a:ext>
            </a:extLst>
          </p:cNvPr>
          <p:cNvCxnSpPr/>
          <p:nvPr userDrawn="1"/>
        </p:nvCxnSpPr>
        <p:spPr>
          <a:xfrm>
            <a:off x="417550" y="784945"/>
            <a:ext cx="7004700" cy="0"/>
          </a:xfrm>
          <a:prstGeom prst="straightConnector1">
            <a:avLst/>
          </a:prstGeom>
          <a:noFill/>
          <a:ln w="9525" cap="flat" cmpd="sng">
            <a:solidFill>
              <a:srgbClr val="EA7F2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49;p7">
            <a:extLst>
              <a:ext uri="{FF2B5EF4-FFF2-40B4-BE49-F238E27FC236}">
                <a16:creationId xmlns:a16="http://schemas.microsoft.com/office/drawing/2014/main" id="{E9079E40-1EFA-7341-9363-EE72301E90CF}"/>
              </a:ext>
            </a:extLst>
          </p:cNvPr>
          <p:cNvCxnSpPr/>
          <p:nvPr userDrawn="1"/>
        </p:nvCxnSpPr>
        <p:spPr>
          <a:xfrm>
            <a:off x="4572000" y="1132502"/>
            <a:ext cx="0" cy="3190200"/>
          </a:xfrm>
          <a:prstGeom prst="straightConnector1">
            <a:avLst/>
          </a:prstGeom>
          <a:noFill/>
          <a:ln w="9525" cap="flat" cmpd="sng">
            <a:solidFill>
              <a:srgbClr val="E69138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5553913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9;p1">
            <a:extLst>
              <a:ext uri="{FF2B5EF4-FFF2-40B4-BE49-F238E27FC236}">
                <a16:creationId xmlns:a16="http://schemas.microsoft.com/office/drawing/2014/main" id="{99D4D460-492C-DC49-95CF-57C2D6D4A130}"/>
              </a:ext>
            </a:extLst>
          </p:cNvPr>
          <p:cNvGrpSpPr/>
          <p:nvPr userDrawn="1"/>
        </p:nvGrpSpPr>
        <p:grpSpPr>
          <a:xfrm>
            <a:off x="8283500" y="69744"/>
            <a:ext cx="783335" cy="276600"/>
            <a:chOff x="8283500" y="77358"/>
            <a:chExt cx="783335" cy="276600"/>
          </a:xfrm>
        </p:grpSpPr>
        <p:pic>
          <p:nvPicPr>
            <p:cNvPr id="7" name="Google Shape;10;p1">
              <a:extLst>
                <a:ext uri="{FF2B5EF4-FFF2-40B4-BE49-F238E27FC236}">
                  <a16:creationId xmlns:a16="http://schemas.microsoft.com/office/drawing/2014/main" id="{AC1985A7-1AF5-7D4D-94EE-918C8888FB74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335643" y="101458"/>
              <a:ext cx="731192" cy="228259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8" name="Google Shape;11;p1">
              <a:extLst>
                <a:ext uri="{FF2B5EF4-FFF2-40B4-BE49-F238E27FC236}">
                  <a16:creationId xmlns:a16="http://schemas.microsoft.com/office/drawing/2014/main" id="{D05D675B-D0AB-0743-9981-5077F5866045}"/>
                </a:ext>
              </a:extLst>
            </p:cNvPr>
            <p:cNvCxnSpPr/>
            <p:nvPr/>
          </p:nvCxnSpPr>
          <p:spPr>
            <a:xfrm>
              <a:off x="8283500" y="77358"/>
              <a:ext cx="0" cy="276600"/>
            </a:xfrm>
            <a:prstGeom prst="straightConnector1">
              <a:avLst/>
            </a:prstGeom>
            <a:noFill/>
            <a:ln w="9525" cap="flat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9" name="Google Shape;12;p1">
            <a:extLst>
              <a:ext uri="{FF2B5EF4-FFF2-40B4-BE49-F238E27FC236}">
                <a16:creationId xmlns:a16="http://schemas.microsoft.com/office/drawing/2014/main" id="{333A3772-8DB8-3A49-BF5C-598258395A07}"/>
              </a:ext>
            </a:extLst>
          </p:cNvPr>
          <p:cNvPicPr preferRelativeResize="0"/>
          <p:nvPr userDrawn="1"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34539" y="44872"/>
            <a:ext cx="258346" cy="363103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itle Placeholder 3">
            <a:extLst>
              <a:ext uri="{FF2B5EF4-FFF2-40B4-BE49-F238E27FC236}">
                <a16:creationId xmlns:a16="http://schemas.microsoft.com/office/drawing/2014/main" id="{5982B506-10F8-524B-AEE8-A8177D3522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6185" y="142660"/>
            <a:ext cx="7886700" cy="585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2800" b="1">
                <a:solidFill>
                  <a:srgbClr val="112344"/>
                </a:solidFill>
                <a:latin typeface="+mn-lt"/>
              </a:defRPr>
            </a:lvl1pPr>
          </a:lstStyle>
          <a:p>
            <a:r>
              <a:rPr lang="en-GB" dirty="0"/>
              <a:t>Slide Title</a:t>
            </a:r>
            <a:endParaRPr lang="en-US" dirty="0"/>
          </a:p>
        </p:txBody>
      </p:sp>
      <p:cxnSp>
        <p:nvCxnSpPr>
          <p:cNvPr id="11" name="Google Shape;28;p4">
            <a:extLst>
              <a:ext uri="{FF2B5EF4-FFF2-40B4-BE49-F238E27FC236}">
                <a16:creationId xmlns:a16="http://schemas.microsoft.com/office/drawing/2014/main" id="{DEB104F8-0979-BE49-BA12-F71EB74E0985}"/>
              </a:ext>
            </a:extLst>
          </p:cNvPr>
          <p:cNvCxnSpPr/>
          <p:nvPr userDrawn="1"/>
        </p:nvCxnSpPr>
        <p:spPr>
          <a:xfrm>
            <a:off x="417550" y="784945"/>
            <a:ext cx="7004700" cy="0"/>
          </a:xfrm>
          <a:prstGeom prst="straightConnector1">
            <a:avLst/>
          </a:prstGeom>
          <a:noFill/>
          <a:ln w="9525" cap="flat" cmpd="sng">
            <a:solidFill>
              <a:srgbClr val="EA7F26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5360279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with Logo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9;p1">
            <a:extLst>
              <a:ext uri="{FF2B5EF4-FFF2-40B4-BE49-F238E27FC236}">
                <a16:creationId xmlns:a16="http://schemas.microsoft.com/office/drawing/2014/main" id="{99D4D460-492C-DC49-95CF-57C2D6D4A130}"/>
              </a:ext>
            </a:extLst>
          </p:cNvPr>
          <p:cNvGrpSpPr/>
          <p:nvPr userDrawn="1"/>
        </p:nvGrpSpPr>
        <p:grpSpPr>
          <a:xfrm>
            <a:off x="8283500" y="69744"/>
            <a:ext cx="783335" cy="276600"/>
            <a:chOff x="8283500" y="77358"/>
            <a:chExt cx="783335" cy="276600"/>
          </a:xfrm>
        </p:grpSpPr>
        <p:pic>
          <p:nvPicPr>
            <p:cNvPr id="7" name="Google Shape;10;p1">
              <a:extLst>
                <a:ext uri="{FF2B5EF4-FFF2-40B4-BE49-F238E27FC236}">
                  <a16:creationId xmlns:a16="http://schemas.microsoft.com/office/drawing/2014/main" id="{AC1985A7-1AF5-7D4D-94EE-918C8888FB74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335643" y="101458"/>
              <a:ext cx="731192" cy="228259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8" name="Google Shape;11;p1">
              <a:extLst>
                <a:ext uri="{FF2B5EF4-FFF2-40B4-BE49-F238E27FC236}">
                  <a16:creationId xmlns:a16="http://schemas.microsoft.com/office/drawing/2014/main" id="{D05D675B-D0AB-0743-9981-5077F5866045}"/>
                </a:ext>
              </a:extLst>
            </p:cNvPr>
            <p:cNvCxnSpPr/>
            <p:nvPr/>
          </p:nvCxnSpPr>
          <p:spPr>
            <a:xfrm>
              <a:off x="8283500" y="77358"/>
              <a:ext cx="0" cy="276600"/>
            </a:xfrm>
            <a:prstGeom prst="straightConnector1">
              <a:avLst/>
            </a:prstGeom>
            <a:noFill/>
            <a:ln w="9525" cap="flat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9" name="Google Shape;12;p1">
            <a:extLst>
              <a:ext uri="{FF2B5EF4-FFF2-40B4-BE49-F238E27FC236}">
                <a16:creationId xmlns:a16="http://schemas.microsoft.com/office/drawing/2014/main" id="{333A3772-8DB8-3A49-BF5C-598258395A07}"/>
              </a:ext>
            </a:extLst>
          </p:cNvPr>
          <p:cNvPicPr preferRelativeResize="0"/>
          <p:nvPr userDrawn="1"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34539" y="44872"/>
            <a:ext cx="258346" cy="36310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96948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lete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63182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90;p15">
            <a:extLst>
              <a:ext uri="{FF2B5EF4-FFF2-40B4-BE49-F238E27FC236}">
                <a16:creationId xmlns:a16="http://schemas.microsoft.com/office/drawing/2014/main" id="{AB118EC6-0972-4D4D-9092-C046354B706F}"/>
              </a:ext>
            </a:extLst>
          </p:cNvPr>
          <p:cNvPicPr preferRelativeResize="0"/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474128" y="4062731"/>
            <a:ext cx="2358172" cy="736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Google Shape;91;p15">
            <a:extLst>
              <a:ext uri="{FF2B5EF4-FFF2-40B4-BE49-F238E27FC236}">
                <a16:creationId xmlns:a16="http://schemas.microsoft.com/office/drawing/2014/main" id="{6DE6DCED-C72B-6747-B1E7-B2CE321381D6}"/>
              </a:ext>
            </a:extLst>
          </p:cNvPr>
          <p:cNvPicPr preferRelativeResize="0"/>
          <p:nvPr userDrawn="1"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3648484"/>
            <a:ext cx="2603899" cy="135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BB2323B-1A45-8C4B-A685-2B565B4A689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22095" y="1495016"/>
            <a:ext cx="6699810" cy="2327475"/>
          </a:xfrm>
        </p:spPr>
        <p:txBody>
          <a:bodyPr>
            <a:noAutofit/>
          </a:bodyPr>
          <a:lstStyle>
            <a:lvl1pPr marL="0" indent="0" algn="ctr">
              <a:buNone/>
              <a:defRPr sz="2400">
                <a:solidFill>
                  <a:srgbClr val="112344"/>
                </a:solidFill>
              </a:defRPr>
            </a:lvl1pPr>
          </a:lstStyle>
          <a:p>
            <a:pPr lvl="0"/>
            <a:r>
              <a:rPr lang="en-GB" dirty="0"/>
              <a:t>Professor Name</a:t>
            </a:r>
            <a:r>
              <a:rPr lang="en-US" dirty="0"/>
              <a:t>,</a:t>
            </a:r>
          </a:p>
          <a:p>
            <a:pPr lvl="0"/>
            <a:r>
              <a:rPr lang="en-US" dirty="0"/>
              <a:t>Designation,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Department of Computer Science and Engineering,</a:t>
            </a:r>
          </a:p>
          <a:p>
            <a:pPr lvl="0"/>
            <a:r>
              <a:rPr lang="en-US" dirty="0"/>
              <a:t>PES University</a:t>
            </a:r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1F82B7B-1012-C74A-B7C1-2A74EC375FF5}"/>
              </a:ext>
            </a:extLst>
          </p:cNvPr>
          <p:cNvSpPr txBox="1"/>
          <p:nvPr userDrawn="1"/>
        </p:nvSpPr>
        <p:spPr>
          <a:xfrm>
            <a:off x="2074689" y="344570"/>
            <a:ext cx="49946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EA7F25"/>
                </a:solidFill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42163597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lcom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oogle Shape;90;p15">
            <a:extLst>
              <a:ext uri="{FF2B5EF4-FFF2-40B4-BE49-F238E27FC236}">
                <a16:creationId xmlns:a16="http://schemas.microsoft.com/office/drawing/2014/main" id="{210C4327-0164-934A-971E-BA7F0F87223E}"/>
              </a:ext>
            </a:extLst>
          </p:cNvPr>
          <p:cNvPicPr preferRelativeResize="0"/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361853" y="297555"/>
            <a:ext cx="2358172" cy="736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91;p15">
            <a:extLst>
              <a:ext uri="{FF2B5EF4-FFF2-40B4-BE49-F238E27FC236}">
                <a16:creationId xmlns:a16="http://schemas.microsoft.com/office/drawing/2014/main" id="{3F7EA564-C56D-5C49-97AB-C6EF5A37A0AE}"/>
              </a:ext>
            </a:extLst>
          </p:cNvPr>
          <p:cNvPicPr preferRelativeResize="0"/>
          <p:nvPr userDrawn="1"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52249"/>
            <a:ext cx="2603899" cy="135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EADD754-60D4-C748-B32B-164C2A48DFC7}"/>
              </a:ext>
            </a:extLst>
          </p:cNvPr>
          <p:cNvSpPr txBox="1"/>
          <p:nvPr userDrawn="1"/>
        </p:nvSpPr>
        <p:spPr>
          <a:xfrm>
            <a:off x="2085752" y="1879850"/>
            <a:ext cx="49724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EA7F25"/>
                </a:solidFill>
              </a:rPr>
              <a:t>Blockchain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71A68D-B40D-A64F-94EF-B0453148360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346029" y="2776978"/>
            <a:ext cx="4600575" cy="771894"/>
          </a:xfrm>
        </p:spPr>
        <p:txBody>
          <a:bodyPr>
            <a:noAutofit/>
          </a:bodyPr>
          <a:lstStyle>
            <a:lvl1pPr marL="0" indent="0" algn="ctr">
              <a:buNone/>
              <a:defRPr sz="2400" b="0">
                <a:solidFill>
                  <a:srgbClr val="EA7F25"/>
                </a:solidFill>
              </a:defRPr>
            </a:lvl1pPr>
          </a:lstStyle>
          <a:p>
            <a:r>
              <a:rPr lang="en-US" sz="2400" b="1" dirty="0"/>
              <a:t>Sunitha R</a:t>
            </a:r>
          </a:p>
          <a:p>
            <a:r>
              <a:rPr lang="en-US" sz="2400" dirty="0"/>
              <a:t>Assistant Professor</a:t>
            </a:r>
          </a:p>
          <a:p>
            <a:r>
              <a:rPr lang="en-US" sz="2400" dirty="0"/>
              <a:t>Department of Computer Science Engineering</a:t>
            </a:r>
            <a:endParaRPr lang="en-IN" sz="2400" dirty="0"/>
          </a:p>
          <a:p>
            <a:r>
              <a:rPr lang="en-US" sz="2400" b="1" dirty="0"/>
              <a:t>PES University</a:t>
            </a:r>
            <a:r>
              <a:rPr lang="en-IN" sz="2400" b="1" dirty="0"/>
              <a:t>, Bangalore 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9403215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les of Engag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9;p1">
            <a:extLst>
              <a:ext uri="{FF2B5EF4-FFF2-40B4-BE49-F238E27FC236}">
                <a16:creationId xmlns:a16="http://schemas.microsoft.com/office/drawing/2014/main" id="{99D4D460-492C-DC49-95CF-57C2D6D4A130}"/>
              </a:ext>
            </a:extLst>
          </p:cNvPr>
          <p:cNvGrpSpPr/>
          <p:nvPr userDrawn="1"/>
        </p:nvGrpSpPr>
        <p:grpSpPr>
          <a:xfrm>
            <a:off x="8283500" y="69744"/>
            <a:ext cx="783335" cy="276600"/>
            <a:chOff x="8283500" y="77358"/>
            <a:chExt cx="783335" cy="276600"/>
          </a:xfrm>
        </p:grpSpPr>
        <p:pic>
          <p:nvPicPr>
            <p:cNvPr id="7" name="Google Shape;10;p1">
              <a:extLst>
                <a:ext uri="{FF2B5EF4-FFF2-40B4-BE49-F238E27FC236}">
                  <a16:creationId xmlns:a16="http://schemas.microsoft.com/office/drawing/2014/main" id="{AC1985A7-1AF5-7D4D-94EE-918C8888FB74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335643" y="101458"/>
              <a:ext cx="731192" cy="228259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8" name="Google Shape;11;p1">
              <a:extLst>
                <a:ext uri="{FF2B5EF4-FFF2-40B4-BE49-F238E27FC236}">
                  <a16:creationId xmlns:a16="http://schemas.microsoft.com/office/drawing/2014/main" id="{D05D675B-D0AB-0743-9981-5077F5866045}"/>
                </a:ext>
              </a:extLst>
            </p:cNvPr>
            <p:cNvCxnSpPr/>
            <p:nvPr/>
          </p:nvCxnSpPr>
          <p:spPr>
            <a:xfrm>
              <a:off x="8283500" y="77358"/>
              <a:ext cx="0" cy="276600"/>
            </a:xfrm>
            <a:prstGeom prst="straightConnector1">
              <a:avLst/>
            </a:prstGeom>
            <a:noFill/>
            <a:ln w="9525" cap="flat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9" name="Google Shape;12;p1">
            <a:extLst>
              <a:ext uri="{FF2B5EF4-FFF2-40B4-BE49-F238E27FC236}">
                <a16:creationId xmlns:a16="http://schemas.microsoft.com/office/drawing/2014/main" id="{333A3772-8DB8-3A49-BF5C-598258395A07}"/>
              </a:ext>
            </a:extLst>
          </p:cNvPr>
          <p:cNvPicPr preferRelativeResize="0"/>
          <p:nvPr userDrawn="1"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34539" y="44872"/>
            <a:ext cx="258346" cy="36310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" name="Google Shape;28;p4">
            <a:extLst>
              <a:ext uri="{FF2B5EF4-FFF2-40B4-BE49-F238E27FC236}">
                <a16:creationId xmlns:a16="http://schemas.microsoft.com/office/drawing/2014/main" id="{DEB104F8-0979-BE49-BA12-F71EB74E0985}"/>
              </a:ext>
            </a:extLst>
          </p:cNvPr>
          <p:cNvCxnSpPr/>
          <p:nvPr userDrawn="1"/>
        </p:nvCxnSpPr>
        <p:spPr>
          <a:xfrm>
            <a:off x="417550" y="784945"/>
            <a:ext cx="7004700" cy="0"/>
          </a:xfrm>
          <a:prstGeom prst="straightConnector1">
            <a:avLst/>
          </a:prstGeom>
          <a:noFill/>
          <a:ln w="9525" cap="flat" cmpd="sng">
            <a:solidFill>
              <a:srgbClr val="EA7F2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Title 1">
            <a:extLst>
              <a:ext uri="{FF2B5EF4-FFF2-40B4-BE49-F238E27FC236}">
                <a16:creationId xmlns:a16="http://schemas.microsoft.com/office/drawing/2014/main" id="{92B427BB-857C-B644-9FB5-E41DFC676A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1700" y="158038"/>
            <a:ext cx="8520600" cy="572700"/>
          </a:xfrm>
        </p:spPr>
        <p:txBody>
          <a:bodyPr vert="horz" lIns="68580" tIns="34290" rIns="68580" bIns="34290" rtlCol="0" anchor="b">
            <a:normAutofit/>
          </a:bodyPr>
          <a:lstStyle>
            <a:lvl1pPr>
              <a:defRPr sz="2800" b="1">
                <a:solidFill>
                  <a:srgbClr val="112344"/>
                </a:solidFill>
                <a:latin typeface="+mn-lt"/>
              </a:defRPr>
            </a:lvl1pPr>
          </a:lstStyle>
          <a:p>
            <a:pPr defTabSz="685800">
              <a:lnSpc>
                <a:spcPct val="90000"/>
              </a:lnSpc>
            </a:pPr>
            <a:r>
              <a:rPr lang="en-US" sz="2800" b="1" kern="1200" dirty="0">
                <a:latin typeface="+mn-lt"/>
                <a:ea typeface="+mj-ea"/>
                <a:cs typeface="+mj-cs"/>
              </a:rPr>
              <a:t>General Rules of Engagement</a:t>
            </a:r>
            <a:endParaRPr lang="en-US" sz="3300" kern="1200" dirty="0">
              <a:latin typeface="+mj-lt"/>
              <a:ea typeface="+mj-ea"/>
              <a:cs typeface="+mj-cs"/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0C54C56-95FE-804C-972F-4C8ADBFCE49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96693" y="4058568"/>
            <a:ext cx="2388751" cy="693312"/>
          </a:xfrm>
        </p:spPr>
        <p:txBody>
          <a:bodyPr vert="horz" lIns="68580" tIns="34290" rIns="68580" bIns="34290" rtlCol="0" anchor="ctr">
            <a:noAutofit/>
          </a:bodyPr>
          <a:lstStyle>
            <a:lvl1pPr>
              <a:defRPr b="1">
                <a:solidFill>
                  <a:srgbClr val="112344"/>
                </a:solidFill>
              </a:defRPr>
            </a:lvl1pPr>
          </a:lstStyle>
          <a:p>
            <a:pPr lvl="0" defTabSz="685800">
              <a:lnSpc>
                <a:spcPct val="90000"/>
              </a:lnSpc>
              <a:spcBef>
                <a:spcPts val="750"/>
              </a:spcBef>
            </a:pPr>
            <a:r>
              <a:rPr lang="en-GB" altLang="zh-CN" sz="1400" i="1" spc="45">
                <a:solidFill>
                  <a:srgbClr val="3A3A3A"/>
                </a:solidFill>
              </a:rPr>
              <a:t>Click to edit Master text styles</a:t>
            </a:r>
          </a:p>
          <a:p>
            <a:pPr lvl="1" defTabSz="685800">
              <a:lnSpc>
                <a:spcPct val="90000"/>
              </a:lnSpc>
              <a:spcBef>
                <a:spcPts val="750"/>
              </a:spcBef>
            </a:pPr>
            <a:r>
              <a:rPr lang="en-GB" altLang="zh-CN" sz="1400" i="1" spc="45">
                <a:solidFill>
                  <a:srgbClr val="3A3A3A"/>
                </a:solidFill>
              </a:rPr>
              <a:t>Second level</a:t>
            </a:r>
          </a:p>
        </p:txBody>
      </p:sp>
      <p:pic>
        <p:nvPicPr>
          <p:cNvPr id="14" name="Picture 32">
            <a:extLst>
              <a:ext uri="{FF2B5EF4-FFF2-40B4-BE49-F238E27FC236}">
                <a16:creationId xmlns:a16="http://schemas.microsoft.com/office/drawing/2014/main" id="{F3A746D8-82BF-C24D-BFFB-B6480FF275D6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88876" y="2264890"/>
            <a:ext cx="2278864" cy="1731937"/>
          </a:xfrm>
          <a:prstGeom prst="rect">
            <a:avLst/>
          </a:prstGeom>
        </p:spPr>
      </p:pic>
      <p:pic>
        <p:nvPicPr>
          <p:cNvPr id="15" name="Picture 35">
            <a:extLst>
              <a:ext uri="{FF2B5EF4-FFF2-40B4-BE49-F238E27FC236}">
                <a16:creationId xmlns:a16="http://schemas.microsoft.com/office/drawing/2014/main" id="{47FE92CD-A758-064E-B789-183C801BA2F4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950885" y="920523"/>
            <a:ext cx="1242230" cy="124223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ED9545C-C156-B945-8C4B-70C02F32A73D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5705897" y="961327"/>
            <a:ext cx="2638698" cy="1979024"/>
          </a:xfrm>
          <a:prstGeom prst="rect">
            <a:avLst/>
          </a:prstGeom>
        </p:spPr>
      </p:pic>
      <p:pic>
        <p:nvPicPr>
          <p:cNvPr id="19" name="Picture 31">
            <a:extLst>
              <a:ext uri="{FF2B5EF4-FFF2-40B4-BE49-F238E27FC236}">
                <a16:creationId xmlns:a16="http://schemas.microsoft.com/office/drawing/2014/main" id="{3347D2DC-9411-8141-90D3-9F0CC085064D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3950885" y="2376239"/>
            <a:ext cx="1234559" cy="1241822"/>
          </a:xfrm>
          <a:prstGeom prst="rect">
            <a:avLst/>
          </a:prstGeom>
        </p:spPr>
      </p:pic>
      <p:pic>
        <p:nvPicPr>
          <p:cNvPr id="20" name="Picture 34">
            <a:extLst>
              <a:ext uri="{FF2B5EF4-FFF2-40B4-BE49-F238E27FC236}">
                <a16:creationId xmlns:a16="http://schemas.microsoft.com/office/drawing/2014/main" id="{DB577E6A-85A6-5741-B531-F74B61AAC07D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900506" y="961327"/>
            <a:ext cx="2628194" cy="1241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1985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Titl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9;p1">
            <a:extLst>
              <a:ext uri="{FF2B5EF4-FFF2-40B4-BE49-F238E27FC236}">
                <a16:creationId xmlns:a16="http://schemas.microsoft.com/office/drawing/2014/main" id="{99D4D460-492C-DC49-95CF-57C2D6D4A130}"/>
              </a:ext>
            </a:extLst>
          </p:cNvPr>
          <p:cNvGrpSpPr/>
          <p:nvPr userDrawn="1"/>
        </p:nvGrpSpPr>
        <p:grpSpPr>
          <a:xfrm>
            <a:off x="8283500" y="69744"/>
            <a:ext cx="783335" cy="276600"/>
            <a:chOff x="8283500" y="77358"/>
            <a:chExt cx="783335" cy="276600"/>
          </a:xfrm>
        </p:grpSpPr>
        <p:pic>
          <p:nvPicPr>
            <p:cNvPr id="7" name="Google Shape;10;p1">
              <a:extLst>
                <a:ext uri="{FF2B5EF4-FFF2-40B4-BE49-F238E27FC236}">
                  <a16:creationId xmlns:a16="http://schemas.microsoft.com/office/drawing/2014/main" id="{AC1985A7-1AF5-7D4D-94EE-918C8888FB74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335643" y="101458"/>
              <a:ext cx="731192" cy="228259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8" name="Google Shape;11;p1">
              <a:extLst>
                <a:ext uri="{FF2B5EF4-FFF2-40B4-BE49-F238E27FC236}">
                  <a16:creationId xmlns:a16="http://schemas.microsoft.com/office/drawing/2014/main" id="{D05D675B-D0AB-0743-9981-5077F5866045}"/>
                </a:ext>
              </a:extLst>
            </p:cNvPr>
            <p:cNvCxnSpPr/>
            <p:nvPr/>
          </p:nvCxnSpPr>
          <p:spPr>
            <a:xfrm>
              <a:off x="8283500" y="77358"/>
              <a:ext cx="0" cy="276600"/>
            </a:xfrm>
            <a:prstGeom prst="straightConnector1">
              <a:avLst/>
            </a:prstGeom>
            <a:noFill/>
            <a:ln w="9525" cap="flat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9" name="Google Shape;12;p1">
            <a:extLst>
              <a:ext uri="{FF2B5EF4-FFF2-40B4-BE49-F238E27FC236}">
                <a16:creationId xmlns:a16="http://schemas.microsoft.com/office/drawing/2014/main" id="{333A3772-8DB8-3A49-BF5C-598258395A07}"/>
              </a:ext>
            </a:extLst>
          </p:cNvPr>
          <p:cNvPicPr preferRelativeResize="0"/>
          <p:nvPr userDrawn="1"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34539" y="44872"/>
            <a:ext cx="258346" cy="363103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10214CEB-6F65-F54B-8BC5-7A30511CB5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11700" y="1928425"/>
            <a:ext cx="8520600" cy="792600"/>
          </a:xfrm>
        </p:spPr>
        <p:txBody>
          <a:bodyPr>
            <a:normAutofit/>
          </a:bodyPr>
          <a:lstStyle>
            <a:lvl1pPr>
              <a:defRPr sz="3600" b="1">
                <a:solidFill>
                  <a:srgbClr val="112344"/>
                </a:solidFill>
                <a:latin typeface="+mn-lt"/>
              </a:defRPr>
            </a:lvl1pPr>
          </a:lstStyle>
          <a:p>
            <a:r>
              <a:rPr lang="en-US" dirty="0"/>
              <a:t>Chapter Title</a:t>
            </a:r>
          </a:p>
        </p:txBody>
      </p:sp>
      <p:cxnSp>
        <p:nvCxnSpPr>
          <p:cNvPr id="13" name="Google Shape;22;p3">
            <a:extLst>
              <a:ext uri="{FF2B5EF4-FFF2-40B4-BE49-F238E27FC236}">
                <a16:creationId xmlns:a16="http://schemas.microsoft.com/office/drawing/2014/main" id="{16CF7155-4F03-6F43-AFFF-4EC23F4E78DC}"/>
              </a:ext>
            </a:extLst>
          </p:cNvPr>
          <p:cNvCxnSpPr/>
          <p:nvPr userDrawn="1"/>
        </p:nvCxnSpPr>
        <p:spPr>
          <a:xfrm>
            <a:off x="326175" y="2871075"/>
            <a:ext cx="8032500" cy="0"/>
          </a:xfrm>
          <a:prstGeom prst="straightConnector1">
            <a:avLst/>
          </a:prstGeom>
          <a:noFill/>
          <a:ln w="9525" cap="flat" cmpd="sng">
            <a:solidFill>
              <a:srgbClr val="E69138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94B1C9-C2C7-E84D-AE97-93A63BB2E68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25438" y="3006725"/>
            <a:ext cx="8507412" cy="357188"/>
          </a:xfrm>
        </p:spPr>
        <p:txBody>
          <a:bodyPr>
            <a:noAutofit/>
          </a:bodyPr>
          <a:lstStyle>
            <a:lvl1pPr marL="0" indent="0">
              <a:buNone/>
              <a:defRPr sz="2400">
                <a:solidFill>
                  <a:srgbClr val="3A3A3A"/>
                </a:solidFill>
              </a:defRPr>
            </a:lvl1pPr>
          </a:lstStyle>
          <a:p>
            <a:pPr lvl="0"/>
            <a:r>
              <a:rPr lang="en-US" dirty="0"/>
              <a:t>Optional one-line Description</a:t>
            </a:r>
          </a:p>
        </p:txBody>
      </p:sp>
    </p:spTree>
    <p:extLst>
      <p:ext uri="{BB962C8B-B14F-4D97-AF65-F5344CB8AC3E}">
        <p14:creationId xmlns:p14="http://schemas.microsoft.com/office/powerpoint/2010/main" val="3165490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Content -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9;p1">
            <a:extLst>
              <a:ext uri="{FF2B5EF4-FFF2-40B4-BE49-F238E27FC236}">
                <a16:creationId xmlns:a16="http://schemas.microsoft.com/office/drawing/2014/main" id="{99D4D460-492C-DC49-95CF-57C2D6D4A130}"/>
              </a:ext>
            </a:extLst>
          </p:cNvPr>
          <p:cNvGrpSpPr/>
          <p:nvPr userDrawn="1"/>
        </p:nvGrpSpPr>
        <p:grpSpPr>
          <a:xfrm>
            <a:off x="8283500" y="69744"/>
            <a:ext cx="783335" cy="276600"/>
            <a:chOff x="8283500" y="77358"/>
            <a:chExt cx="783335" cy="276600"/>
          </a:xfrm>
        </p:grpSpPr>
        <p:pic>
          <p:nvPicPr>
            <p:cNvPr id="7" name="Google Shape;10;p1">
              <a:extLst>
                <a:ext uri="{FF2B5EF4-FFF2-40B4-BE49-F238E27FC236}">
                  <a16:creationId xmlns:a16="http://schemas.microsoft.com/office/drawing/2014/main" id="{AC1985A7-1AF5-7D4D-94EE-918C8888FB74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335643" y="101458"/>
              <a:ext cx="731192" cy="228259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8" name="Google Shape;11;p1">
              <a:extLst>
                <a:ext uri="{FF2B5EF4-FFF2-40B4-BE49-F238E27FC236}">
                  <a16:creationId xmlns:a16="http://schemas.microsoft.com/office/drawing/2014/main" id="{D05D675B-D0AB-0743-9981-5077F5866045}"/>
                </a:ext>
              </a:extLst>
            </p:cNvPr>
            <p:cNvCxnSpPr/>
            <p:nvPr/>
          </p:nvCxnSpPr>
          <p:spPr>
            <a:xfrm>
              <a:off x="8283500" y="77358"/>
              <a:ext cx="0" cy="276600"/>
            </a:xfrm>
            <a:prstGeom prst="straightConnector1">
              <a:avLst/>
            </a:prstGeom>
            <a:noFill/>
            <a:ln w="9525" cap="flat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9" name="Google Shape;12;p1">
            <a:extLst>
              <a:ext uri="{FF2B5EF4-FFF2-40B4-BE49-F238E27FC236}">
                <a16:creationId xmlns:a16="http://schemas.microsoft.com/office/drawing/2014/main" id="{333A3772-8DB8-3A49-BF5C-598258395A07}"/>
              </a:ext>
            </a:extLst>
          </p:cNvPr>
          <p:cNvPicPr preferRelativeResize="0"/>
          <p:nvPr userDrawn="1"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34539" y="44872"/>
            <a:ext cx="258346" cy="363103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itle Placeholder 3">
            <a:extLst>
              <a:ext uri="{FF2B5EF4-FFF2-40B4-BE49-F238E27FC236}">
                <a16:creationId xmlns:a16="http://schemas.microsoft.com/office/drawing/2014/main" id="{5982B506-10F8-524B-AEE8-A8177D3522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6185" y="142660"/>
            <a:ext cx="7886700" cy="585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2800" b="1">
                <a:solidFill>
                  <a:srgbClr val="112344"/>
                </a:solidFill>
                <a:latin typeface="+mn-lt"/>
              </a:defRPr>
            </a:lvl1pPr>
          </a:lstStyle>
          <a:p>
            <a:r>
              <a:rPr lang="en-GB" dirty="0"/>
              <a:t>Slide Title</a:t>
            </a:r>
            <a:endParaRPr lang="en-US" dirty="0"/>
          </a:p>
        </p:txBody>
      </p:sp>
      <p:cxnSp>
        <p:nvCxnSpPr>
          <p:cNvPr id="11" name="Google Shape;28;p4">
            <a:extLst>
              <a:ext uri="{FF2B5EF4-FFF2-40B4-BE49-F238E27FC236}">
                <a16:creationId xmlns:a16="http://schemas.microsoft.com/office/drawing/2014/main" id="{DEB104F8-0979-BE49-BA12-F71EB74E0985}"/>
              </a:ext>
            </a:extLst>
          </p:cNvPr>
          <p:cNvCxnSpPr/>
          <p:nvPr userDrawn="1"/>
        </p:nvCxnSpPr>
        <p:spPr>
          <a:xfrm>
            <a:off x="417550" y="784945"/>
            <a:ext cx="7004700" cy="0"/>
          </a:xfrm>
          <a:prstGeom prst="straightConnector1">
            <a:avLst/>
          </a:prstGeom>
          <a:noFill/>
          <a:ln w="9525" cap="flat" cmpd="sng">
            <a:solidFill>
              <a:srgbClr val="EA7F2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9892E71-1D82-0749-A082-823163359B1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6186" y="960441"/>
            <a:ext cx="8543346" cy="3603810"/>
          </a:xfrm>
        </p:spPr>
        <p:txBody>
          <a:bodyPr>
            <a:normAutofit/>
          </a:bodyPr>
          <a:lstStyle>
            <a:lvl1pPr marL="358775" indent="-358775">
              <a:lnSpc>
                <a:spcPct val="100000"/>
              </a:lnSpc>
              <a:buClr>
                <a:srgbClr val="3A3A3A"/>
              </a:buClr>
              <a:buFont typeface=".Hiragino Kaku Gothic Interface W3"/>
              <a:buChar char="☞"/>
              <a:tabLst/>
              <a:defRPr sz="2400">
                <a:solidFill>
                  <a:srgbClr val="3A3A3A"/>
                </a:solidFill>
              </a:defRPr>
            </a:lvl1pPr>
            <a:lvl2pPr marL="669925" indent="-327025">
              <a:lnSpc>
                <a:spcPct val="100000"/>
              </a:lnSpc>
              <a:tabLst/>
              <a:defRPr sz="2400">
                <a:solidFill>
                  <a:srgbClr val="3A3A3A"/>
                </a:solidFill>
              </a:defRPr>
            </a:lvl2pPr>
            <a:lvl3pPr marL="1022350" indent="-336550">
              <a:lnSpc>
                <a:spcPct val="100000"/>
              </a:lnSpc>
              <a:buClr>
                <a:srgbClr val="3A3A3A"/>
              </a:buClr>
              <a:buSzPct val="80000"/>
              <a:buFont typeface="Zapf Dingbats"/>
              <a:buChar char="✑"/>
              <a:tabLst/>
              <a:defRPr sz="2000">
                <a:solidFill>
                  <a:srgbClr val="3A3A3A"/>
                </a:solidFill>
              </a:defRPr>
            </a:lvl3pPr>
            <a:lvl4pPr marL="1290638" indent="-261938">
              <a:lnSpc>
                <a:spcPct val="100000"/>
              </a:lnSpc>
              <a:tabLst/>
              <a:defRPr sz="2000">
                <a:solidFill>
                  <a:srgbClr val="3A3A3A"/>
                </a:solidFill>
              </a:defRPr>
            </a:lvl4pPr>
            <a:lvl5pPr marL="1600200" indent="-228600">
              <a:lnSpc>
                <a:spcPct val="100000"/>
              </a:lnSpc>
              <a:tabLst>
                <a:tab pos="1550988" algn="l"/>
              </a:tabLst>
              <a:defRPr sz="2000">
                <a:solidFill>
                  <a:srgbClr val="3A3A3A"/>
                </a:solidFill>
              </a:defRPr>
            </a:lvl5pPr>
          </a:lstStyle>
          <a:p>
            <a:pPr lvl="0"/>
            <a:r>
              <a:rPr lang="en-GB" dirty="0"/>
              <a:t>First Level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59667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Content - Para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9;p1">
            <a:extLst>
              <a:ext uri="{FF2B5EF4-FFF2-40B4-BE49-F238E27FC236}">
                <a16:creationId xmlns:a16="http://schemas.microsoft.com/office/drawing/2014/main" id="{99D4D460-492C-DC49-95CF-57C2D6D4A130}"/>
              </a:ext>
            </a:extLst>
          </p:cNvPr>
          <p:cNvGrpSpPr/>
          <p:nvPr userDrawn="1"/>
        </p:nvGrpSpPr>
        <p:grpSpPr>
          <a:xfrm>
            <a:off x="8283500" y="69744"/>
            <a:ext cx="783335" cy="276600"/>
            <a:chOff x="8283500" y="77358"/>
            <a:chExt cx="783335" cy="276600"/>
          </a:xfrm>
        </p:grpSpPr>
        <p:pic>
          <p:nvPicPr>
            <p:cNvPr id="7" name="Google Shape;10;p1">
              <a:extLst>
                <a:ext uri="{FF2B5EF4-FFF2-40B4-BE49-F238E27FC236}">
                  <a16:creationId xmlns:a16="http://schemas.microsoft.com/office/drawing/2014/main" id="{AC1985A7-1AF5-7D4D-94EE-918C8888FB74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335643" y="101458"/>
              <a:ext cx="731192" cy="228259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8" name="Google Shape;11;p1">
              <a:extLst>
                <a:ext uri="{FF2B5EF4-FFF2-40B4-BE49-F238E27FC236}">
                  <a16:creationId xmlns:a16="http://schemas.microsoft.com/office/drawing/2014/main" id="{D05D675B-D0AB-0743-9981-5077F5866045}"/>
                </a:ext>
              </a:extLst>
            </p:cNvPr>
            <p:cNvCxnSpPr/>
            <p:nvPr/>
          </p:nvCxnSpPr>
          <p:spPr>
            <a:xfrm>
              <a:off x="8283500" y="77358"/>
              <a:ext cx="0" cy="276600"/>
            </a:xfrm>
            <a:prstGeom prst="straightConnector1">
              <a:avLst/>
            </a:prstGeom>
            <a:noFill/>
            <a:ln w="9525" cap="flat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9" name="Google Shape;12;p1">
            <a:extLst>
              <a:ext uri="{FF2B5EF4-FFF2-40B4-BE49-F238E27FC236}">
                <a16:creationId xmlns:a16="http://schemas.microsoft.com/office/drawing/2014/main" id="{333A3772-8DB8-3A49-BF5C-598258395A07}"/>
              </a:ext>
            </a:extLst>
          </p:cNvPr>
          <p:cNvPicPr preferRelativeResize="0"/>
          <p:nvPr userDrawn="1"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34539" y="44872"/>
            <a:ext cx="258346" cy="363103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itle Placeholder 3">
            <a:extLst>
              <a:ext uri="{FF2B5EF4-FFF2-40B4-BE49-F238E27FC236}">
                <a16:creationId xmlns:a16="http://schemas.microsoft.com/office/drawing/2014/main" id="{5982B506-10F8-524B-AEE8-A8177D3522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6185" y="142660"/>
            <a:ext cx="7886700" cy="585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2800" b="1">
                <a:solidFill>
                  <a:srgbClr val="112344"/>
                </a:solidFill>
                <a:latin typeface="+mn-lt"/>
              </a:defRPr>
            </a:lvl1pPr>
          </a:lstStyle>
          <a:p>
            <a:r>
              <a:rPr lang="en-GB" dirty="0"/>
              <a:t>Slide Title</a:t>
            </a:r>
            <a:endParaRPr lang="en-US" dirty="0"/>
          </a:p>
        </p:txBody>
      </p:sp>
      <p:cxnSp>
        <p:nvCxnSpPr>
          <p:cNvPr id="11" name="Google Shape;28;p4">
            <a:extLst>
              <a:ext uri="{FF2B5EF4-FFF2-40B4-BE49-F238E27FC236}">
                <a16:creationId xmlns:a16="http://schemas.microsoft.com/office/drawing/2014/main" id="{DEB104F8-0979-BE49-BA12-F71EB74E0985}"/>
              </a:ext>
            </a:extLst>
          </p:cNvPr>
          <p:cNvCxnSpPr/>
          <p:nvPr userDrawn="1"/>
        </p:nvCxnSpPr>
        <p:spPr>
          <a:xfrm>
            <a:off x="417550" y="784945"/>
            <a:ext cx="7004700" cy="0"/>
          </a:xfrm>
          <a:prstGeom prst="straightConnector1">
            <a:avLst/>
          </a:prstGeom>
          <a:noFill/>
          <a:ln w="9525" cap="flat" cmpd="sng">
            <a:solidFill>
              <a:srgbClr val="EA7F2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9892E71-1D82-0749-A082-823163359B1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6186" y="960441"/>
            <a:ext cx="8543346" cy="3603810"/>
          </a:xfrm>
        </p:spPr>
        <p:txBody>
          <a:bodyPr>
            <a:noAutofit/>
          </a:bodyPr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rgbClr val="3A3A3A"/>
                </a:solidFill>
              </a:defRPr>
            </a:lvl1pPr>
            <a:lvl2pPr>
              <a:defRPr sz="2000">
                <a:solidFill>
                  <a:srgbClr val="3A3A3A"/>
                </a:solidFill>
              </a:defRPr>
            </a:lvl2pPr>
            <a:lvl3pPr>
              <a:defRPr sz="2000">
                <a:solidFill>
                  <a:srgbClr val="3A3A3A"/>
                </a:solidFill>
              </a:defRPr>
            </a:lvl3pPr>
            <a:lvl4pPr>
              <a:defRPr sz="2000">
                <a:solidFill>
                  <a:srgbClr val="3A3A3A"/>
                </a:solidFill>
              </a:defRPr>
            </a:lvl4pPr>
            <a:lvl5pPr>
              <a:defRPr sz="2000">
                <a:solidFill>
                  <a:srgbClr val="3A3A3A"/>
                </a:solidFill>
              </a:defRPr>
            </a:lvl5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Paragraph Content…Paragraph Content…Paragraph Content…Paragraph</a:t>
            </a:r>
          </a:p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Paragraph Content…Paragraph Content…Paragraph Content…Paragraph</a:t>
            </a:r>
          </a:p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Paragraph Content…Paragraph Content…Paragraph Content…Paragraph</a:t>
            </a:r>
          </a:p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Paragraph Content…Paragraph Content…Paragraph Content…Paragraph</a:t>
            </a:r>
          </a:p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24687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Content -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9;p1">
            <a:extLst>
              <a:ext uri="{FF2B5EF4-FFF2-40B4-BE49-F238E27FC236}">
                <a16:creationId xmlns:a16="http://schemas.microsoft.com/office/drawing/2014/main" id="{99D4D460-492C-DC49-95CF-57C2D6D4A130}"/>
              </a:ext>
            </a:extLst>
          </p:cNvPr>
          <p:cNvGrpSpPr/>
          <p:nvPr userDrawn="1"/>
        </p:nvGrpSpPr>
        <p:grpSpPr>
          <a:xfrm>
            <a:off x="8283500" y="69744"/>
            <a:ext cx="783335" cy="276600"/>
            <a:chOff x="8283500" y="77358"/>
            <a:chExt cx="783335" cy="276600"/>
          </a:xfrm>
        </p:grpSpPr>
        <p:pic>
          <p:nvPicPr>
            <p:cNvPr id="7" name="Google Shape;10;p1">
              <a:extLst>
                <a:ext uri="{FF2B5EF4-FFF2-40B4-BE49-F238E27FC236}">
                  <a16:creationId xmlns:a16="http://schemas.microsoft.com/office/drawing/2014/main" id="{AC1985A7-1AF5-7D4D-94EE-918C8888FB74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335643" y="101458"/>
              <a:ext cx="731192" cy="228259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8" name="Google Shape;11;p1">
              <a:extLst>
                <a:ext uri="{FF2B5EF4-FFF2-40B4-BE49-F238E27FC236}">
                  <a16:creationId xmlns:a16="http://schemas.microsoft.com/office/drawing/2014/main" id="{D05D675B-D0AB-0743-9981-5077F5866045}"/>
                </a:ext>
              </a:extLst>
            </p:cNvPr>
            <p:cNvCxnSpPr/>
            <p:nvPr/>
          </p:nvCxnSpPr>
          <p:spPr>
            <a:xfrm>
              <a:off x="8283500" y="77358"/>
              <a:ext cx="0" cy="276600"/>
            </a:xfrm>
            <a:prstGeom prst="straightConnector1">
              <a:avLst/>
            </a:prstGeom>
            <a:noFill/>
            <a:ln w="9525" cap="flat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9" name="Google Shape;12;p1">
            <a:extLst>
              <a:ext uri="{FF2B5EF4-FFF2-40B4-BE49-F238E27FC236}">
                <a16:creationId xmlns:a16="http://schemas.microsoft.com/office/drawing/2014/main" id="{333A3772-8DB8-3A49-BF5C-598258395A07}"/>
              </a:ext>
            </a:extLst>
          </p:cNvPr>
          <p:cNvPicPr preferRelativeResize="0"/>
          <p:nvPr userDrawn="1"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34539" y="44872"/>
            <a:ext cx="258346" cy="363103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itle Placeholder 3">
            <a:extLst>
              <a:ext uri="{FF2B5EF4-FFF2-40B4-BE49-F238E27FC236}">
                <a16:creationId xmlns:a16="http://schemas.microsoft.com/office/drawing/2014/main" id="{5982B506-10F8-524B-AEE8-A8177D3522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6185" y="142660"/>
            <a:ext cx="7886700" cy="585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2800" b="1">
                <a:solidFill>
                  <a:srgbClr val="112344"/>
                </a:solidFill>
                <a:latin typeface="+mn-lt"/>
              </a:defRPr>
            </a:lvl1pPr>
          </a:lstStyle>
          <a:p>
            <a:r>
              <a:rPr lang="en-GB" dirty="0"/>
              <a:t>Slide Title</a:t>
            </a:r>
            <a:endParaRPr lang="en-US" dirty="0"/>
          </a:p>
        </p:txBody>
      </p:sp>
      <p:cxnSp>
        <p:nvCxnSpPr>
          <p:cNvPr id="11" name="Google Shape;28;p4">
            <a:extLst>
              <a:ext uri="{FF2B5EF4-FFF2-40B4-BE49-F238E27FC236}">
                <a16:creationId xmlns:a16="http://schemas.microsoft.com/office/drawing/2014/main" id="{DEB104F8-0979-BE49-BA12-F71EB74E0985}"/>
              </a:ext>
            </a:extLst>
          </p:cNvPr>
          <p:cNvCxnSpPr/>
          <p:nvPr userDrawn="1"/>
        </p:nvCxnSpPr>
        <p:spPr>
          <a:xfrm>
            <a:off x="417550" y="784945"/>
            <a:ext cx="7004700" cy="0"/>
          </a:xfrm>
          <a:prstGeom prst="straightConnector1">
            <a:avLst/>
          </a:prstGeom>
          <a:noFill/>
          <a:ln w="9525" cap="flat" cmpd="sng">
            <a:solidFill>
              <a:srgbClr val="EA7F2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49;p7">
            <a:extLst>
              <a:ext uri="{FF2B5EF4-FFF2-40B4-BE49-F238E27FC236}">
                <a16:creationId xmlns:a16="http://schemas.microsoft.com/office/drawing/2014/main" id="{E9079E40-1EFA-7341-9363-EE72301E90CF}"/>
              </a:ext>
            </a:extLst>
          </p:cNvPr>
          <p:cNvCxnSpPr/>
          <p:nvPr userDrawn="1"/>
        </p:nvCxnSpPr>
        <p:spPr>
          <a:xfrm>
            <a:off x="4572000" y="1132502"/>
            <a:ext cx="0" cy="3190200"/>
          </a:xfrm>
          <a:prstGeom prst="straightConnector1">
            <a:avLst/>
          </a:prstGeom>
          <a:noFill/>
          <a:ln w="9525" cap="flat" cmpd="sng">
            <a:solidFill>
              <a:srgbClr val="E69138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1427CF-6D76-6D4B-987A-FC7BCA17E67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6185" y="1044558"/>
            <a:ext cx="3994150" cy="3384550"/>
          </a:xfrm>
        </p:spPr>
        <p:txBody>
          <a:bodyPr>
            <a:normAutofit/>
          </a:bodyPr>
          <a:lstStyle>
            <a:lvl1pPr marL="404813" indent="-404813">
              <a:buClr>
                <a:srgbClr val="3A3A3A"/>
              </a:buClr>
              <a:buFont typeface=".Hiragino Kaku Gothic Interface W3"/>
              <a:buChar char="☞"/>
              <a:tabLst/>
              <a:defRPr sz="2400">
                <a:solidFill>
                  <a:srgbClr val="3A3A3A"/>
                </a:solidFill>
              </a:defRPr>
            </a:lvl1pPr>
            <a:lvl2pPr>
              <a:defRPr sz="1800">
                <a:solidFill>
                  <a:srgbClr val="3A3A3A"/>
                </a:solidFill>
              </a:defRPr>
            </a:lvl2pPr>
            <a:lvl3pPr>
              <a:defRPr sz="1800">
                <a:solidFill>
                  <a:srgbClr val="3A3A3A"/>
                </a:solidFill>
              </a:defRPr>
            </a:lvl3pPr>
            <a:lvl4pPr>
              <a:defRPr sz="1800">
                <a:solidFill>
                  <a:srgbClr val="3A3A3A"/>
                </a:solidFill>
              </a:defRPr>
            </a:lvl4pPr>
            <a:lvl5pPr>
              <a:defRPr sz="1800">
                <a:solidFill>
                  <a:srgbClr val="3A3A3A"/>
                </a:solidFill>
              </a:defRPr>
            </a:lvl5pPr>
          </a:lstStyle>
          <a:p>
            <a:pPr lvl="0"/>
            <a:r>
              <a:rPr lang="en-GB" dirty="0"/>
              <a:t>Bullet Point 1</a:t>
            </a:r>
          </a:p>
          <a:p>
            <a:pPr lvl="0"/>
            <a:r>
              <a:rPr lang="en-GB" dirty="0"/>
              <a:t>Bullet Point 2</a:t>
            </a:r>
          </a:p>
          <a:p>
            <a:pPr lvl="0"/>
            <a:r>
              <a:rPr lang="en-GB" dirty="0"/>
              <a:t>Bullet Point 3</a:t>
            </a:r>
          </a:p>
          <a:p>
            <a:pPr lvl="0"/>
            <a:r>
              <a:rPr lang="en-GB" dirty="0"/>
              <a:t>Bullet Point 4</a:t>
            </a:r>
          </a:p>
          <a:p>
            <a:pPr lvl="0"/>
            <a:r>
              <a:rPr lang="en-GB" dirty="0"/>
              <a:t>Bullet Point 5</a:t>
            </a:r>
          </a:p>
          <a:p>
            <a:pPr lvl="0"/>
            <a:endParaRPr lang="en-US" dirty="0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63BBED80-4B7E-8642-8AF7-B463506CE1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843665" y="1044558"/>
            <a:ext cx="3994150" cy="3384550"/>
          </a:xfrm>
        </p:spPr>
        <p:txBody>
          <a:bodyPr>
            <a:normAutofit/>
          </a:bodyPr>
          <a:lstStyle>
            <a:lvl1pPr marL="404813" indent="-404813">
              <a:buClr>
                <a:srgbClr val="3A3A3A"/>
              </a:buClr>
              <a:buFont typeface=".Hiragino Kaku Gothic Interface W3"/>
              <a:buChar char="☞"/>
              <a:tabLst/>
              <a:defRPr sz="2400">
                <a:solidFill>
                  <a:srgbClr val="3A3A3A"/>
                </a:solidFill>
              </a:defRPr>
            </a:lvl1pPr>
            <a:lvl2pPr>
              <a:defRPr sz="1800">
                <a:solidFill>
                  <a:srgbClr val="3A3A3A"/>
                </a:solidFill>
              </a:defRPr>
            </a:lvl2pPr>
            <a:lvl3pPr>
              <a:defRPr sz="1800">
                <a:solidFill>
                  <a:srgbClr val="3A3A3A"/>
                </a:solidFill>
              </a:defRPr>
            </a:lvl3pPr>
            <a:lvl4pPr>
              <a:defRPr sz="1800">
                <a:solidFill>
                  <a:srgbClr val="3A3A3A"/>
                </a:solidFill>
              </a:defRPr>
            </a:lvl4pPr>
            <a:lvl5pPr>
              <a:defRPr sz="1800">
                <a:solidFill>
                  <a:srgbClr val="3A3A3A"/>
                </a:solidFill>
              </a:defRPr>
            </a:lvl5pPr>
          </a:lstStyle>
          <a:p>
            <a:pPr lvl="0"/>
            <a:r>
              <a:rPr lang="en-GB" dirty="0"/>
              <a:t>Bullet Point 1</a:t>
            </a:r>
          </a:p>
          <a:p>
            <a:pPr lvl="0"/>
            <a:r>
              <a:rPr lang="en-GB" dirty="0"/>
              <a:t>Bullet Point 2</a:t>
            </a:r>
          </a:p>
          <a:p>
            <a:pPr lvl="0"/>
            <a:r>
              <a:rPr lang="en-GB" dirty="0"/>
              <a:t>Bullet Point 3</a:t>
            </a:r>
          </a:p>
          <a:p>
            <a:pPr lvl="0"/>
            <a:r>
              <a:rPr lang="en-GB" dirty="0"/>
              <a:t>Bullet Point 4</a:t>
            </a:r>
          </a:p>
          <a:p>
            <a:pPr lvl="0"/>
            <a:r>
              <a:rPr lang="en-GB" dirty="0"/>
              <a:t>Bullet Point 5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3990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Content - Image o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9;p1">
            <a:extLst>
              <a:ext uri="{FF2B5EF4-FFF2-40B4-BE49-F238E27FC236}">
                <a16:creationId xmlns:a16="http://schemas.microsoft.com/office/drawing/2014/main" id="{99D4D460-492C-DC49-95CF-57C2D6D4A130}"/>
              </a:ext>
            </a:extLst>
          </p:cNvPr>
          <p:cNvGrpSpPr/>
          <p:nvPr userDrawn="1"/>
        </p:nvGrpSpPr>
        <p:grpSpPr>
          <a:xfrm>
            <a:off x="8283500" y="69744"/>
            <a:ext cx="783335" cy="276600"/>
            <a:chOff x="8283500" y="77358"/>
            <a:chExt cx="783335" cy="276600"/>
          </a:xfrm>
        </p:grpSpPr>
        <p:pic>
          <p:nvPicPr>
            <p:cNvPr id="7" name="Google Shape;10;p1">
              <a:extLst>
                <a:ext uri="{FF2B5EF4-FFF2-40B4-BE49-F238E27FC236}">
                  <a16:creationId xmlns:a16="http://schemas.microsoft.com/office/drawing/2014/main" id="{AC1985A7-1AF5-7D4D-94EE-918C8888FB74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335643" y="101458"/>
              <a:ext cx="731192" cy="228259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8" name="Google Shape;11;p1">
              <a:extLst>
                <a:ext uri="{FF2B5EF4-FFF2-40B4-BE49-F238E27FC236}">
                  <a16:creationId xmlns:a16="http://schemas.microsoft.com/office/drawing/2014/main" id="{D05D675B-D0AB-0743-9981-5077F5866045}"/>
                </a:ext>
              </a:extLst>
            </p:cNvPr>
            <p:cNvCxnSpPr/>
            <p:nvPr/>
          </p:nvCxnSpPr>
          <p:spPr>
            <a:xfrm>
              <a:off x="8283500" y="77358"/>
              <a:ext cx="0" cy="276600"/>
            </a:xfrm>
            <a:prstGeom prst="straightConnector1">
              <a:avLst/>
            </a:prstGeom>
            <a:noFill/>
            <a:ln w="9525" cap="flat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9" name="Google Shape;12;p1">
            <a:extLst>
              <a:ext uri="{FF2B5EF4-FFF2-40B4-BE49-F238E27FC236}">
                <a16:creationId xmlns:a16="http://schemas.microsoft.com/office/drawing/2014/main" id="{333A3772-8DB8-3A49-BF5C-598258395A07}"/>
              </a:ext>
            </a:extLst>
          </p:cNvPr>
          <p:cNvPicPr preferRelativeResize="0"/>
          <p:nvPr userDrawn="1"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34539" y="44872"/>
            <a:ext cx="258346" cy="363103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itle Placeholder 3">
            <a:extLst>
              <a:ext uri="{FF2B5EF4-FFF2-40B4-BE49-F238E27FC236}">
                <a16:creationId xmlns:a16="http://schemas.microsoft.com/office/drawing/2014/main" id="{5982B506-10F8-524B-AEE8-A8177D3522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6185" y="142660"/>
            <a:ext cx="7886700" cy="585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2800" b="1">
                <a:solidFill>
                  <a:srgbClr val="112344"/>
                </a:solidFill>
                <a:latin typeface="+mn-lt"/>
              </a:defRPr>
            </a:lvl1pPr>
          </a:lstStyle>
          <a:p>
            <a:r>
              <a:rPr lang="en-GB" dirty="0"/>
              <a:t>Slide Title</a:t>
            </a:r>
            <a:endParaRPr lang="en-US" dirty="0"/>
          </a:p>
        </p:txBody>
      </p:sp>
      <p:cxnSp>
        <p:nvCxnSpPr>
          <p:cNvPr id="11" name="Google Shape;28;p4">
            <a:extLst>
              <a:ext uri="{FF2B5EF4-FFF2-40B4-BE49-F238E27FC236}">
                <a16:creationId xmlns:a16="http://schemas.microsoft.com/office/drawing/2014/main" id="{DEB104F8-0979-BE49-BA12-F71EB74E0985}"/>
              </a:ext>
            </a:extLst>
          </p:cNvPr>
          <p:cNvCxnSpPr/>
          <p:nvPr userDrawn="1"/>
        </p:nvCxnSpPr>
        <p:spPr>
          <a:xfrm>
            <a:off x="417550" y="784945"/>
            <a:ext cx="7004700" cy="0"/>
          </a:xfrm>
          <a:prstGeom prst="straightConnector1">
            <a:avLst/>
          </a:prstGeom>
          <a:noFill/>
          <a:ln w="9525" cap="flat" cmpd="sng">
            <a:solidFill>
              <a:srgbClr val="EA7F2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49;p7">
            <a:extLst>
              <a:ext uri="{FF2B5EF4-FFF2-40B4-BE49-F238E27FC236}">
                <a16:creationId xmlns:a16="http://schemas.microsoft.com/office/drawing/2014/main" id="{E9079E40-1EFA-7341-9363-EE72301E90CF}"/>
              </a:ext>
            </a:extLst>
          </p:cNvPr>
          <p:cNvCxnSpPr/>
          <p:nvPr userDrawn="1"/>
        </p:nvCxnSpPr>
        <p:spPr>
          <a:xfrm>
            <a:off x="4897464" y="1124753"/>
            <a:ext cx="0" cy="3190200"/>
          </a:xfrm>
          <a:prstGeom prst="straightConnector1">
            <a:avLst/>
          </a:prstGeom>
          <a:noFill/>
          <a:ln w="9525" cap="flat" cmpd="sng">
            <a:solidFill>
              <a:srgbClr val="E69138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E345CE-D7EB-704C-9A5C-2A18A007E91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06388" y="1044575"/>
            <a:ext cx="4373562" cy="3314700"/>
          </a:xfrm>
        </p:spPr>
        <p:txBody>
          <a:bodyPr>
            <a:normAutofit/>
          </a:bodyPr>
          <a:lstStyle>
            <a:lvl1pPr marL="312738" indent="-312738">
              <a:lnSpc>
                <a:spcPct val="100000"/>
              </a:lnSpc>
              <a:buClr>
                <a:srgbClr val="3A3A3A"/>
              </a:buClr>
              <a:buFont typeface=".Hiragino Kaku Gothic Interface W3"/>
              <a:buChar char="☞"/>
              <a:tabLst/>
              <a:defRPr sz="2000">
                <a:solidFill>
                  <a:srgbClr val="3A3A3A"/>
                </a:solidFill>
              </a:defRPr>
            </a:lvl1pPr>
            <a:lvl2pPr marL="534988" indent="-192088">
              <a:lnSpc>
                <a:spcPct val="100000"/>
              </a:lnSpc>
              <a:tabLst/>
              <a:defRPr sz="2000">
                <a:solidFill>
                  <a:srgbClr val="3A3A3A"/>
                </a:solidFill>
              </a:defRPr>
            </a:lvl2pPr>
            <a:lvl3pPr marL="939800" indent="-254000">
              <a:lnSpc>
                <a:spcPct val="100000"/>
              </a:lnSpc>
              <a:buClr>
                <a:srgbClr val="3A3A3A"/>
              </a:buClr>
              <a:buSzPct val="80000"/>
              <a:buFont typeface="Zapf Dingbats"/>
              <a:buChar char="✑"/>
              <a:tabLst/>
              <a:defRPr sz="2000">
                <a:solidFill>
                  <a:srgbClr val="3A3A3A"/>
                </a:solidFill>
              </a:defRPr>
            </a:lvl3pPr>
            <a:lvl4pPr>
              <a:lnSpc>
                <a:spcPct val="100000"/>
              </a:lnSpc>
              <a:defRPr sz="2000">
                <a:solidFill>
                  <a:srgbClr val="3A3A3A"/>
                </a:solidFill>
              </a:defRPr>
            </a:lvl4pPr>
            <a:lvl5pPr>
              <a:lnSpc>
                <a:spcPct val="100000"/>
              </a:lnSpc>
              <a:defRPr sz="2000">
                <a:solidFill>
                  <a:srgbClr val="3A3A3A"/>
                </a:solidFill>
              </a:defRPr>
            </a:lvl5pPr>
          </a:lstStyle>
          <a:p>
            <a:pPr lvl="0"/>
            <a:r>
              <a:rPr lang="en-GB" dirty="0"/>
              <a:t>First Level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356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Content - Image on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9;p1">
            <a:extLst>
              <a:ext uri="{FF2B5EF4-FFF2-40B4-BE49-F238E27FC236}">
                <a16:creationId xmlns:a16="http://schemas.microsoft.com/office/drawing/2014/main" id="{99D4D460-492C-DC49-95CF-57C2D6D4A130}"/>
              </a:ext>
            </a:extLst>
          </p:cNvPr>
          <p:cNvGrpSpPr/>
          <p:nvPr userDrawn="1"/>
        </p:nvGrpSpPr>
        <p:grpSpPr>
          <a:xfrm>
            <a:off x="8283500" y="69744"/>
            <a:ext cx="783335" cy="276600"/>
            <a:chOff x="8283500" y="77358"/>
            <a:chExt cx="783335" cy="276600"/>
          </a:xfrm>
        </p:grpSpPr>
        <p:pic>
          <p:nvPicPr>
            <p:cNvPr id="7" name="Google Shape;10;p1">
              <a:extLst>
                <a:ext uri="{FF2B5EF4-FFF2-40B4-BE49-F238E27FC236}">
                  <a16:creationId xmlns:a16="http://schemas.microsoft.com/office/drawing/2014/main" id="{AC1985A7-1AF5-7D4D-94EE-918C8888FB74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335643" y="101458"/>
              <a:ext cx="731192" cy="228259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8" name="Google Shape;11;p1">
              <a:extLst>
                <a:ext uri="{FF2B5EF4-FFF2-40B4-BE49-F238E27FC236}">
                  <a16:creationId xmlns:a16="http://schemas.microsoft.com/office/drawing/2014/main" id="{D05D675B-D0AB-0743-9981-5077F5866045}"/>
                </a:ext>
              </a:extLst>
            </p:cNvPr>
            <p:cNvCxnSpPr/>
            <p:nvPr/>
          </p:nvCxnSpPr>
          <p:spPr>
            <a:xfrm>
              <a:off x="8283500" y="77358"/>
              <a:ext cx="0" cy="276600"/>
            </a:xfrm>
            <a:prstGeom prst="straightConnector1">
              <a:avLst/>
            </a:prstGeom>
            <a:noFill/>
            <a:ln w="9525" cap="flat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9" name="Google Shape;12;p1">
            <a:extLst>
              <a:ext uri="{FF2B5EF4-FFF2-40B4-BE49-F238E27FC236}">
                <a16:creationId xmlns:a16="http://schemas.microsoft.com/office/drawing/2014/main" id="{333A3772-8DB8-3A49-BF5C-598258395A07}"/>
              </a:ext>
            </a:extLst>
          </p:cNvPr>
          <p:cNvPicPr preferRelativeResize="0"/>
          <p:nvPr userDrawn="1"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34539" y="44872"/>
            <a:ext cx="258346" cy="363103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itle Placeholder 3">
            <a:extLst>
              <a:ext uri="{FF2B5EF4-FFF2-40B4-BE49-F238E27FC236}">
                <a16:creationId xmlns:a16="http://schemas.microsoft.com/office/drawing/2014/main" id="{5982B506-10F8-524B-AEE8-A8177D3522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6185" y="142660"/>
            <a:ext cx="7886700" cy="585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2800" b="1">
                <a:solidFill>
                  <a:srgbClr val="112344"/>
                </a:solidFill>
                <a:latin typeface="+mn-lt"/>
              </a:defRPr>
            </a:lvl1pPr>
          </a:lstStyle>
          <a:p>
            <a:r>
              <a:rPr lang="en-GB" dirty="0"/>
              <a:t>Slide Title</a:t>
            </a:r>
            <a:endParaRPr lang="en-US" dirty="0"/>
          </a:p>
        </p:txBody>
      </p:sp>
      <p:cxnSp>
        <p:nvCxnSpPr>
          <p:cNvPr id="11" name="Google Shape;28;p4">
            <a:extLst>
              <a:ext uri="{FF2B5EF4-FFF2-40B4-BE49-F238E27FC236}">
                <a16:creationId xmlns:a16="http://schemas.microsoft.com/office/drawing/2014/main" id="{DEB104F8-0979-BE49-BA12-F71EB74E0985}"/>
              </a:ext>
            </a:extLst>
          </p:cNvPr>
          <p:cNvCxnSpPr/>
          <p:nvPr userDrawn="1"/>
        </p:nvCxnSpPr>
        <p:spPr>
          <a:xfrm>
            <a:off x="417550" y="784945"/>
            <a:ext cx="7004700" cy="0"/>
          </a:xfrm>
          <a:prstGeom prst="straightConnector1">
            <a:avLst/>
          </a:prstGeom>
          <a:noFill/>
          <a:ln w="9525" cap="flat" cmpd="sng">
            <a:solidFill>
              <a:srgbClr val="EA7F2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49;p7">
            <a:extLst>
              <a:ext uri="{FF2B5EF4-FFF2-40B4-BE49-F238E27FC236}">
                <a16:creationId xmlns:a16="http://schemas.microsoft.com/office/drawing/2014/main" id="{E9079E40-1EFA-7341-9363-EE72301E90CF}"/>
              </a:ext>
            </a:extLst>
          </p:cNvPr>
          <p:cNvCxnSpPr/>
          <p:nvPr userDrawn="1"/>
        </p:nvCxnSpPr>
        <p:spPr>
          <a:xfrm>
            <a:off x="4347275" y="1169075"/>
            <a:ext cx="0" cy="3190200"/>
          </a:xfrm>
          <a:prstGeom prst="straightConnector1">
            <a:avLst/>
          </a:prstGeom>
          <a:noFill/>
          <a:ln w="9525" cap="flat" cmpd="sng">
            <a:solidFill>
              <a:srgbClr val="E69138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A8DD7AEA-7969-284D-BD6B-A6A8DA231C6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0" y="1106825"/>
            <a:ext cx="4373562" cy="3314700"/>
          </a:xfrm>
        </p:spPr>
        <p:txBody>
          <a:bodyPr>
            <a:normAutofit/>
          </a:bodyPr>
          <a:lstStyle>
            <a:lvl1pPr marL="312738" indent="-312738">
              <a:lnSpc>
                <a:spcPct val="100000"/>
              </a:lnSpc>
              <a:buClr>
                <a:srgbClr val="3A3A3A"/>
              </a:buClr>
              <a:buFont typeface=".Hiragino Kaku Gothic Interface W3"/>
              <a:buChar char="☞"/>
              <a:tabLst/>
              <a:defRPr sz="2000">
                <a:solidFill>
                  <a:srgbClr val="3A3A3A"/>
                </a:solidFill>
              </a:defRPr>
            </a:lvl1pPr>
            <a:lvl2pPr marL="534988" indent="-192088">
              <a:lnSpc>
                <a:spcPct val="100000"/>
              </a:lnSpc>
              <a:tabLst/>
              <a:defRPr sz="2000">
                <a:solidFill>
                  <a:srgbClr val="3A3A3A"/>
                </a:solidFill>
              </a:defRPr>
            </a:lvl2pPr>
            <a:lvl3pPr marL="939800" indent="-254000">
              <a:lnSpc>
                <a:spcPct val="100000"/>
              </a:lnSpc>
              <a:buClr>
                <a:srgbClr val="3A3A3A"/>
              </a:buClr>
              <a:buSzPct val="80000"/>
              <a:buFont typeface="Zapf Dingbats"/>
              <a:buChar char="✑"/>
              <a:tabLst/>
              <a:defRPr sz="2000">
                <a:solidFill>
                  <a:srgbClr val="3A3A3A"/>
                </a:solidFill>
              </a:defRPr>
            </a:lvl3pPr>
            <a:lvl4pPr>
              <a:lnSpc>
                <a:spcPct val="100000"/>
              </a:lnSpc>
              <a:defRPr sz="2000">
                <a:solidFill>
                  <a:srgbClr val="3A3A3A"/>
                </a:solidFill>
              </a:defRPr>
            </a:lvl4pPr>
            <a:lvl5pPr>
              <a:lnSpc>
                <a:spcPct val="100000"/>
              </a:lnSpc>
              <a:defRPr sz="2000">
                <a:solidFill>
                  <a:srgbClr val="3A3A3A"/>
                </a:solidFill>
              </a:defRPr>
            </a:lvl5pPr>
          </a:lstStyle>
          <a:p>
            <a:pPr lvl="0"/>
            <a:r>
              <a:rPr lang="en-GB" dirty="0"/>
              <a:t>First Level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75820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3FD579E-16BD-EA4E-BE0A-DBF83E5D0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F792ED-C30C-B745-B771-07115C54C5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408C4C-894D-B949-83F1-54C3664B47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0162DD-153C-4143-BB47-F7B5B8C7D3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6350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53" r:id="rId4"/>
    <p:sldLayoutId id="2147483650" r:id="rId5"/>
    <p:sldLayoutId id="2147483661" r:id="rId6"/>
    <p:sldLayoutId id="2147483654" r:id="rId7"/>
    <p:sldLayoutId id="2147483655" r:id="rId8"/>
    <p:sldLayoutId id="2147483656" r:id="rId9"/>
    <p:sldLayoutId id="2147483657" r:id="rId10"/>
    <p:sldLayoutId id="2147483652" r:id="rId11"/>
    <p:sldLayoutId id="2147483658" r:id="rId12"/>
    <p:sldLayoutId id="2147483659" r:id="rId13"/>
    <p:sldLayoutId id="2147483660" r:id="rId14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file:///D:\PES\2020-21\Seminar\voting.sol" TargetMode="Externa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file:///D:\PES\2020-21\Seminar\index.html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4" Type="http://schemas.openxmlformats.org/officeDocument/2006/relationships/hyperlink" Target="file:///D:\PES\2020-21\Seminar\index.js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ethereum.org/en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hyperlink" Target="https://www.youtube.com/watch?v=jxLkbJozKbY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npmjs.com/get-npm" TargetMode="Externa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DDA8E1-02C5-8842-9B54-D5A746C491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08785" y="2715766"/>
            <a:ext cx="6126429" cy="2099028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b="1" dirty="0">
                <a:solidFill>
                  <a:srgbClr val="112344"/>
                </a:solidFill>
              </a:rPr>
              <a:t>Sunitha R</a:t>
            </a: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rgbClr val="112344"/>
                </a:solidFill>
              </a:rPr>
              <a:t>Assistant Professor</a:t>
            </a: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rgbClr val="112344"/>
                </a:solidFill>
              </a:rPr>
              <a:t>Department of Computer Science Engineering</a:t>
            </a:r>
            <a:endParaRPr lang="en-IN" dirty="0">
              <a:solidFill>
                <a:srgbClr val="112344"/>
              </a:solidFill>
            </a:endParaRPr>
          </a:p>
          <a:p>
            <a:pPr>
              <a:lnSpc>
                <a:spcPct val="100000"/>
              </a:lnSpc>
            </a:pPr>
            <a:r>
              <a:rPr lang="en-US" b="1" dirty="0">
                <a:solidFill>
                  <a:srgbClr val="112344"/>
                </a:solidFill>
              </a:rPr>
              <a:t>PES University</a:t>
            </a:r>
            <a:r>
              <a:rPr lang="en-IN" b="1" dirty="0">
                <a:solidFill>
                  <a:srgbClr val="112344"/>
                </a:solidFill>
              </a:rPr>
              <a:t>, Bangalore </a:t>
            </a:r>
            <a:endParaRPr lang="en-US" b="1" dirty="0">
              <a:solidFill>
                <a:srgbClr val="112344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BC4DE3A-83BA-7547-9D89-5EC71DA5D0D9}"/>
              </a:ext>
            </a:extLst>
          </p:cNvPr>
          <p:cNvSpPr txBox="1"/>
          <p:nvPr/>
        </p:nvSpPr>
        <p:spPr>
          <a:xfrm>
            <a:off x="4045058" y="2247254"/>
            <a:ext cx="1847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29736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>
            <a:extLst>
              <a:ext uri="{FF2B5EF4-FFF2-40B4-BE49-F238E27FC236}">
                <a16:creationId xmlns:a16="http://schemas.microsoft.com/office/drawing/2014/main" id="{C2B3E94B-81E0-4681-8F03-836CC2224BC9}"/>
              </a:ext>
            </a:extLst>
          </p:cNvPr>
          <p:cNvSpPr txBox="1">
            <a:spLocks/>
          </p:cNvSpPr>
          <p:nvPr/>
        </p:nvSpPr>
        <p:spPr>
          <a:xfrm>
            <a:off x="119666" y="830474"/>
            <a:ext cx="3264202" cy="4071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rgbClr val="112344"/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CC9000F-E659-4122-9896-D25D295B2898}"/>
              </a:ext>
            </a:extLst>
          </p:cNvPr>
          <p:cNvSpPr/>
          <p:nvPr/>
        </p:nvSpPr>
        <p:spPr>
          <a:xfrm>
            <a:off x="112995" y="925820"/>
            <a:ext cx="2298765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292929"/>
                </a:solidFill>
                <a:latin typeface="medium-content-serif-font"/>
              </a:rPr>
              <a:t>Start up the client and generate 10 accounts for you to use, each with 100 ETH</a:t>
            </a:r>
          </a:p>
          <a:p>
            <a:r>
              <a:rPr lang="en-US" sz="2000" dirty="0"/>
              <a:t>	</a:t>
            </a:r>
          </a:p>
          <a:p>
            <a:endParaRPr lang="en-US" sz="2000" dirty="0"/>
          </a:p>
          <a:p>
            <a:r>
              <a:rPr lang="en-US" sz="2000" dirty="0"/>
              <a:t>ganache-cli</a:t>
            </a:r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F7C35409-45B8-46A3-BC7E-B8A14551F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Step-2: </a:t>
            </a:r>
            <a:r>
              <a:rPr lang="en-US" i="1" dirty="0"/>
              <a:t>Start Ganache-cli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099CB1-C88E-484C-AD88-067CBBBE48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8431" y="830475"/>
            <a:ext cx="6745407" cy="431302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6967A4D-6234-4127-9CDB-BC62EC14F228}"/>
              </a:ext>
            </a:extLst>
          </p:cNvPr>
          <p:cNvSpPr/>
          <p:nvPr/>
        </p:nvSpPr>
        <p:spPr>
          <a:xfrm>
            <a:off x="6876256" y="1648420"/>
            <a:ext cx="165817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pc="-5" dirty="0">
                <a:solidFill>
                  <a:schemeClr val="bg1"/>
                </a:solidFill>
                <a:latin typeface="Georgia" panose="020405020504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First list is the public addresses of each of the 10 accounts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A1C795E-CD51-456D-97BF-0253A7B93095}"/>
              </a:ext>
            </a:extLst>
          </p:cNvPr>
          <p:cNvSpPr/>
          <p:nvPr/>
        </p:nvSpPr>
        <p:spPr>
          <a:xfrm>
            <a:off x="7398218" y="2986988"/>
            <a:ext cx="174686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pc="-5" dirty="0">
                <a:solidFill>
                  <a:schemeClr val="bg1"/>
                </a:solidFill>
                <a:latin typeface="Georgia" panose="020405020504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Second list is the private keys associated with each account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9437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>
            <a:extLst>
              <a:ext uri="{FF2B5EF4-FFF2-40B4-BE49-F238E27FC236}">
                <a16:creationId xmlns:a16="http://schemas.microsoft.com/office/drawing/2014/main" id="{C2B3E94B-81E0-4681-8F03-836CC2224BC9}"/>
              </a:ext>
            </a:extLst>
          </p:cNvPr>
          <p:cNvSpPr txBox="1">
            <a:spLocks/>
          </p:cNvSpPr>
          <p:nvPr/>
        </p:nvSpPr>
        <p:spPr>
          <a:xfrm>
            <a:off x="191762" y="796457"/>
            <a:ext cx="3264202" cy="4071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rgbClr val="112344"/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CC9000F-E659-4122-9896-D25D295B2898}"/>
              </a:ext>
            </a:extLst>
          </p:cNvPr>
          <p:cNvSpPr/>
          <p:nvPr/>
        </p:nvSpPr>
        <p:spPr>
          <a:xfrm>
            <a:off x="317920" y="948429"/>
            <a:ext cx="806324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Solidity programming language is used to write this contract.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6967A4D-6234-4127-9CDB-BC62EC14F228}"/>
              </a:ext>
            </a:extLst>
          </p:cNvPr>
          <p:cNvSpPr/>
          <p:nvPr/>
        </p:nvSpPr>
        <p:spPr>
          <a:xfrm>
            <a:off x="317921" y="1648420"/>
            <a:ext cx="850255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Writing a contract called Voting with a constructor which initializes an array of candidates. </a:t>
            </a:r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F7C35409-45B8-46A3-BC7E-B8A14551F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Step-3: Simple voting contract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7C785FB-B1D2-43FD-95A0-2DB95266EF89}"/>
              </a:ext>
            </a:extLst>
          </p:cNvPr>
          <p:cNvSpPr/>
          <p:nvPr/>
        </p:nvSpPr>
        <p:spPr>
          <a:xfrm>
            <a:off x="296580" y="2571750"/>
            <a:ext cx="8502551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292929"/>
                </a:solidFill>
                <a:latin typeface="medium-content-serif-font"/>
              </a:rPr>
              <a:t>Following 2 methods for writing contracts, 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292929"/>
                </a:solidFill>
                <a:latin typeface="medium-content-serif-font"/>
              </a:rPr>
              <a:t>one to return the total votes a candidate has received. 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292929"/>
                </a:solidFill>
                <a:latin typeface="medium-content-serif-font"/>
              </a:rPr>
              <a:t>another method to increment vote count for a candidate.</a:t>
            </a:r>
          </a:p>
          <a:p>
            <a:endParaRPr lang="en-US" sz="1800" dirty="0">
              <a:solidFill>
                <a:srgbClr val="292929"/>
              </a:solidFill>
              <a:latin typeface="medium-content-serif-font"/>
            </a:endParaRPr>
          </a:p>
          <a:p>
            <a:r>
              <a:rPr lang="en-US" sz="1800" dirty="0">
                <a:solidFill>
                  <a:srgbClr val="292929"/>
                </a:solidFill>
                <a:latin typeface="medium-content-serif-font"/>
              </a:rPr>
              <a:t>	</a:t>
            </a:r>
            <a:r>
              <a:rPr lang="en-US" sz="1800" u="sng" dirty="0" err="1">
                <a:solidFill>
                  <a:schemeClr val="accent1"/>
                </a:solidFill>
                <a:latin typeface="medium-content-serif-font"/>
                <a:hlinkClick r:id="rId2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Voting</a:t>
            </a:r>
            <a:r>
              <a:rPr lang="en-US" sz="1800" u="sng" dirty="0" err="1">
                <a:solidFill>
                  <a:schemeClr val="accent1"/>
                </a:solidFill>
                <a:latin typeface="medium-content-serif-font"/>
              </a:rPr>
              <a:t>.sol</a:t>
            </a:r>
            <a:endParaRPr lang="en-US" sz="1800" u="sng" dirty="0">
              <a:solidFill>
                <a:schemeClr val="accent1"/>
              </a:solidFill>
              <a:latin typeface="medium-content-serif-font"/>
            </a:endParaRPr>
          </a:p>
          <a:p>
            <a:endParaRPr lang="en-US" sz="1800" u="sng" dirty="0">
              <a:solidFill>
                <a:schemeClr val="accent1"/>
              </a:solidFill>
              <a:latin typeface="medium-content-serif-fon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Copy the above code to a file named </a:t>
            </a:r>
            <a:r>
              <a:rPr lang="en-US" sz="1800" dirty="0" err="1"/>
              <a:t>filename.sol</a:t>
            </a:r>
            <a:r>
              <a:rPr lang="en-US" sz="1800" dirty="0"/>
              <a:t> in the </a:t>
            </a:r>
            <a:r>
              <a:rPr lang="en-US" sz="1800" dirty="0" err="1"/>
              <a:t>voting_dapp</a:t>
            </a:r>
            <a:r>
              <a:rPr lang="en-US" sz="1800" dirty="0"/>
              <a:t> directory</a:t>
            </a:r>
          </a:p>
          <a:p>
            <a:r>
              <a:rPr lang="en-US" sz="1800" dirty="0"/>
              <a:t>Compile the code and deploy it to ganache blockchain.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21114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>
            <a:extLst>
              <a:ext uri="{FF2B5EF4-FFF2-40B4-BE49-F238E27FC236}">
                <a16:creationId xmlns:a16="http://schemas.microsoft.com/office/drawing/2014/main" id="{C2B3E94B-81E0-4681-8F03-836CC2224BC9}"/>
              </a:ext>
            </a:extLst>
          </p:cNvPr>
          <p:cNvSpPr txBox="1">
            <a:spLocks/>
          </p:cNvSpPr>
          <p:nvPr/>
        </p:nvSpPr>
        <p:spPr>
          <a:xfrm>
            <a:off x="191762" y="796457"/>
            <a:ext cx="3264202" cy="4071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rgbClr val="112344"/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F7C35409-45B8-46A3-BC7E-B8A14551F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M1: Simple voting contract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A9BFE06-C121-43A1-B005-F8B1A88F0D3C}"/>
              </a:ext>
            </a:extLst>
          </p:cNvPr>
          <p:cNvSpPr/>
          <p:nvPr/>
        </p:nvSpPr>
        <p:spPr>
          <a:xfrm>
            <a:off x="191762" y="861186"/>
            <a:ext cx="8760476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To compile the solidity code of the contract</a:t>
            </a:r>
            <a:endParaRPr lang="en-US" sz="2000" dirty="0">
              <a:solidFill>
                <a:srgbClr val="292929"/>
              </a:solidFill>
              <a:latin typeface="Menlo"/>
            </a:endParaRPr>
          </a:p>
          <a:p>
            <a:endParaRPr lang="en-US" sz="2000" dirty="0">
              <a:solidFill>
                <a:srgbClr val="292929"/>
              </a:solidFill>
              <a:latin typeface="Menlo"/>
            </a:endParaRPr>
          </a:p>
          <a:p>
            <a:r>
              <a:rPr lang="en-US" sz="2000" dirty="0">
                <a:solidFill>
                  <a:srgbClr val="292929"/>
                </a:solidFill>
                <a:latin typeface="Menlo"/>
              </a:rPr>
              <a:t>	 cd </a:t>
            </a:r>
            <a:r>
              <a:rPr lang="en-US" sz="2000" dirty="0" err="1">
                <a:solidFill>
                  <a:srgbClr val="292929"/>
                </a:solidFill>
                <a:latin typeface="Menlo"/>
              </a:rPr>
              <a:t>node_modules</a:t>
            </a:r>
            <a:endParaRPr lang="en-US" sz="2000" dirty="0">
              <a:solidFill>
                <a:srgbClr val="292929"/>
              </a:solidFill>
              <a:latin typeface="Menlo"/>
            </a:endParaRPr>
          </a:p>
          <a:p>
            <a:endParaRPr lang="en-US" sz="2000" dirty="0">
              <a:solidFill>
                <a:srgbClr val="292929"/>
              </a:solidFill>
              <a:latin typeface="Menlo"/>
            </a:endParaRPr>
          </a:p>
          <a:p>
            <a:r>
              <a:rPr lang="en-US" sz="2000" dirty="0"/>
              <a:t>	cd .bin</a:t>
            </a:r>
          </a:p>
          <a:p>
            <a:endParaRPr lang="en-US" sz="2000" dirty="0"/>
          </a:p>
          <a:p>
            <a:r>
              <a:rPr lang="de-DE" sz="2000" dirty="0"/>
              <a:t>	solcjs --bin --abi Voting.sol</a:t>
            </a:r>
          </a:p>
          <a:p>
            <a:endParaRPr lang="de-DE" sz="2000" dirty="0"/>
          </a:p>
          <a:p>
            <a:r>
              <a:rPr lang="en-US" sz="2000" dirty="0"/>
              <a:t>When you compile the code successfully using the command above, the compiler outputs 2 files that are important to understand:</a:t>
            </a:r>
          </a:p>
          <a:p>
            <a:pPr marL="971550" lvl="2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Voting_sol_Voting.bin</a:t>
            </a:r>
            <a:endParaRPr lang="en-US" sz="2000" dirty="0"/>
          </a:p>
          <a:p>
            <a:endParaRPr lang="en-US" sz="2000" dirty="0"/>
          </a:p>
          <a:p>
            <a:pPr marL="971550" lvl="2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Voting_sol_Voting.abi</a:t>
            </a:r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15172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>
            <a:extLst>
              <a:ext uri="{FF2B5EF4-FFF2-40B4-BE49-F238E27FC236}">
                <a16:creationId xmlns:a16="http://schemas.microsoft.com/office/drawing/2014/main" id="{C2B3E94B-81E0-4681-8F03-836CC2224BC9}"/>
              </a:ext>
            </a:extLst>
          </p:cNvPr>
          <p:cNvSpPr txBox="1">
            <a:spLocks/>
          </p:cNvSpPr>
          <p:nvPr/>
        </p:nvSpPr>
        <p:spPr>
          <a:xfrm>
            <a:off x="191762" y="796457"/>
            <a:ext cx="3264202" cy="4071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rgbClr val="112344"/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F7C35409-45B8-46A3-BC7E-B8A14551F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Simple voting contract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A9BFE06-C121-43A1-B005-F8B1A88F0D3C}"/>
              </a:ext>
            </a:extLst>
          </p:cNvPr>
          <p:cNvSpPr/>
          <p:nvPr/>
        </p:nvSpPr>
        <p:spPr>
          <a:xfrm>
            <a:off x="428468" y="1563638"/>
            <a:ext cx="8536019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Run the ‘node’ command in your terminal to get into the node console </a:t>
            </a:r>
          </a:p>
          <a:p>
            <a:r>
              <a:rPr lang="en-US" sz="2000" dirty="0"/>
              <a:t>	node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Initialize the web3 object</a:t>
            </a:r>
          </a:p>
          <a:p>
            <a:r>
              <a:rPr lang="en-US" sz="2000" dirty="0"/>
              <a:t>	Web3 = require('web3’)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Communicate with the blockchain</a:t>
            </a:r>
          </a:p>
          <a:p>
            <a:r>
              <a:rPr lang="en-US" sz="2000" dirty="0"/>
              <a:t>	web3 = new Web3("http://localhost:8545")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87304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>
            <a:extLst>
              <a:ext uri="{FF2B5EF4-FFF2-40B4-BE49-F238E27FC236}">
                <a16:creationId xmlns:a16="http://schemas.microsoft.com/office/drawing/2014/main" id="{C2B3E94B-81E0-4681-8F03-836CC2224BC9}"/>
              </a:ext>
            </a:extLst>
          </p:cNvPr>
          <p:cNvSpPr txBox="1">
            <a:spLocks/>
          </p:cNvSpPr>
          <p:nvPr/>
        </p:nvSpPr>
        <p:spPr>
          <a:xfrm>
            <a:off x="191762" y="796457"/>
            <a:ext cx="3264202" cy="4071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rgbClr val="112344"/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F7C35409-45B8-46A3-BC7E-B8A14551F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Simple voting contract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A9BFE06-C121-43A1-B005-F8B1A88F0D3C}"/>
              </a:ext>
            </a:extLst>
          </p:cNvPr>
          <p:cNvSpPr/>
          <p:nvPr/>
        </p:nvSpPr>
        <p:spPr>
          <a:xfrm>
            <a:off x="191762" y="944538"/>
            <a:ext cx="7642132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Query all the accounts in the blockchain</a:t>
            </a:r>
          </a:p>
          <a:p>
            <a:r>
              <a:rPr lang="en-US" sz="1600" dirty="0"/>
              <a:t>	</a:t>
            </a:r>
          </a:p>
          <a:p>
            <a:r>
              <a:rPr lang="en-US" sz="2400" dirty="0"/>
              <a:t>	web3.eth.getAccounts(console.log)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6529ABC-A514-48AC-AF45-5DADC6658A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95686"/>
            <a:ext cx="9144000" cy="3135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965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>
            <a:extLst>
              <a:ext uri="{FF2B5EF4-FFF2-40B4-BE49-F238E27FC236}">
                <a16:creationId xmlns:a16="http://schemas.microsoft.com/office/drawing/2014/main" id="{C2B3E94B-81E0-4681-8F03-836CC2224BC9}"/>
              </a:ext>
            </a:extLst>
          </p:cNvPr>
          <p:cNvSpPr txBox="1">
            <a:spLocks/>
          </p:cNvSpPr>
          <p:nvPr/>
        </p:nvSpPr>
        <p:spPr>
          <a:xfrm>
            <a:off x="191762" y="796457"/>
            <a:ext cx="3264202" cy="4071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rgbClr val="112344"/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F7C35409-45B8-46A3-BC7E-B8A14551F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Step-4: Compile voting contract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AAE90F2-AB13-4E4F-8CB4-EFD68DA377B4}"/>
              </a:ext>
            </a:extLst>
          </p:cNvPr>
          <p:cNvSpPr/>
          <p:nvPr/>
        </p:nvSpPr>
        <p:spPr>
          <a:xfrm>
            <a:off x="181678" y="796457"/>
            <a:ext cx="8739136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292929"/>
                </a:solidFill>
                <a:latin typeface="medium-content-serif-font"/>
              </a:rPr>
              <a:t>To compile the contract, load the bytecode and </a:t>
            </a:r>
            <a:r>
              <a:rPr lang="en-US" sz="1800" dirty="0" err="1">
                <a:solidFill>
                  <a:srgbClr val="292929"/>
                </a:solidFill>
                <a:latin typeface="medium-content-serif-font"/>
              </a:rPr>
              <a:t>abi</a:t>
            </a:r>
            <a:r>
              <a:rPr lang="en-US" sz="1800" dirty="0">
                <a:solidFill>
                  <a:srgbClr val="292929"/>
                </a:solidFill>
                <a:latin typeface="medium-content-serif-font"/>
              </a:rPr>
              <a:t> from the file system into a string</a:t>
            </a:r>
          </a:p>
          <a:p>
            <a:r>
              <a:rPr lang="en-US" sz="1800" dirty="0"/>
              <a:t>		bytecode = </a:t>
            </a:r>
            <a:r>
              <a:rPr lang="en-US" sz="1800" dirty="0" err="1"/>
              <a:t>fs.readFileSync</a:t>
            </a:r>
            <a:r>
              <a:rPr lang="en-US" sz="1800" dirty="0"/>
              <a:t>('</a:t>
            </a:r>
            <a:r>
              <a:rPr lang="en-US" sz="1800" dirty="0" err="1"/>
              <a:t>Voting_sol_Voting.bin</a:t>
            </a:r>
            <a:r>
              <a:rPr lang="en-US" sz="1800" dirty="0"/>
              <a:t>').</a:t>
            </a:r>
            <a:r>
              <a:rPr lang="en-US" sz="1800" dirty="0" err="1"/>
              <a:t>toString</a:t>
            </a:r>
            <a:r>
              <a:rPr lang="en-US" sz="1800" dirty="0"/>
              <a:t>()</a:t>
            </a:r>
          </a:p>
          <a:p>
            <a:br>
              <a:rPr lang="en-US" sz="1600" dirty="0"/>
            </a:br>
            <a:r>
              <a:rPr lang="en-US" sz="1600" dirty="0"/>
              <a:t>		</a:t>
            </a:r>
            <a:r>
              <a:rPr lang="en-US" sz="1800" dirty="0" err="1"/>
              <a:t>abi</a:t>
            </a:r>
            <a:r>
              <a:rPr lang="en-US" sz="1800" dirty="0"/>
              <a:t> = </a:t>
            </a:r>
            <a:r>
              <a:rPr lang="en-US" sz="1800" dirty="0" err="1"/>
              <a:t>JSON.parse</a:t>
            </a:r>
            <a:r>
              <a:rPr lang="en-US" sz="1800" dirty="0"/>
              <a:t>(</a:t>
            </a:r>
            <a:r>
              <a:rPr lang="en-US" sz="1800" dirty="0" err="1"/>
              <a:t>fs.readFileSync</a:t>
            </a:r>
            <a:r>
              <a:rPr lang="en-US" sz="1800" dirty="0"/>
              <a:t>('</a:t>
            </a:r>
            <a:r>
              <a:rPr lang="en-US" sz="1800" dirty="0" err="1"/>
              <a:t>Voting_sol_Voting.abi</a:t>
            </a:r>
            <a:r>
              <a:rPr lang="en-US" sz="1800" dirty="0"/>
              <a:t>').</a:t>
            </a:r>
            <a:r>
              <a:rPr lang="en-US" sz="1800" dirty="0" err="1"/>
              <a:t>toString</a:t>
            </a:r>
            <a:r>
              <a:rPr lang="en-US" sz="1800" dirty="0"/>
              <a:t>())</a:t>
            </a:r>
            <a:endParaRPr lang="en-US" sz="1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269166C-943D-4FA9-BDFC-8EA4DF6B49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95685"/>
            <a:ext cx="9144000" cy="3146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3808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>
            <a:extLst>
              <a:ext uri="{FF2B5EF4-FFF2-40B4-BE49-F238E27FC236}">
                <a16:creationId xmlns:a16="http://schemas.microsoft.com/office/drawing/2014/main" id="{C2B3E94B-81E0-4681-8F03-836CC2224BC9}"/>
              </a:ext>
            </a:extLst>
          </p:cNvPr>
          <p:cNvSpPr txBox="1">
            <a:spLocks/>
          </p:cNvSpPr>
          <p:nvPr/>
        </p:nvSpPr>
        <p:spPr>
          <a:xfrm>
            <a:off x="191762" y="796457"/>
            <a:ext cx="3264202" cy="4071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rgbClr val="112344"/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F7C35409-45B8-46A3-BC7E-B8A14551F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Step-5: Deploy the contract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AAE90F2-AB13-4E4F-8CB4-EFD68DA377B4}"/>
              </a:ext>
            </a:extLst>
          </p:cNvPr>
          <p:cNvSpPr/>
          <p:nvPr/>
        </p:nvSpPr>
        <p:spPr>
          <a:xfrm>
            <a:off x="213102" y="999964"/>
            <a:ext cx="8739136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/>
              <a:t>deployedContract</a:t>
            </a:r>
            <a:r>
              <a:rPr lang="en-US" sz="1800" dirty="0"/>
              <a:t> = new web3.eth.Contract(</a:t>
            </a:r>
            <a:r>
              <a:rPr lang="en-US" sz="1800" dirty="0" err="1"/>
              <a:t>abi</a:t>
            </a:r>
            <a:r>
              <a:rPr lang="en-US" sz="1800" dirty="0"/>
              <a:t>)</a:t>
            </a:r>
            <a:br>
              <a:rPr lang="en-US" sz="1800" dirty="0"/>
            </a:br>
            <a:endParaRPr lang="en-US" sz="1800" dirty="0"/>
          </a:p>
          <a:p>
            <a:r>
              <a:rPr lang="en-US" sz="1800" dirty="0" err="1"/>
              <a:t>listOfCandidates</a:t>
            </a:r>
            <a:r>
              <a:rPr lang="en-US" sz="1800" dirty="0"/>
              <a:t> = ['Rama', ‘sham', ‘Rani’]</a:t>
            </a:r>
            <a:br>
              <a:rPr lang="en-US" sz="1800" dirty="0"/>
            </a:br>
            <a:endParaRPr lang="en-US" sz="1800" dirty="0"/>
          </a:p>
          <a:p>
            <a:r>
              <a:rPr lang="en-US" sz="1800" dirty="0" err="1"/>
              <a:t>deployedContract.deploy</a:t>
            </a:r>
            <a:r>
              <a:rPr lang="en-US" sz="1800" dirty="0"/>
              <a:t>({ </a:t>
            </a:r>
          </a:p>
          <a:p>
            <a:r>
              <a:rPr lang="en-US" sz="1800" dirty="0"/>
              <a:t>data: bytecode,</a:t>
            </a:r>
            <a:br>
              <a:rPr lang="en-US" sz="1800" dirty="0"/>
            </a:br>
            <a:r>
              <a:rPr lang="en-US" sz="1800" dirty="0"/>
              <a:t>arguments: [</a:t>
            </a:r>
            <a:r>
              <a:rPr lang="en-US" sz="1800" dirty="0" err="1"/>
              <a:t>listOfCandidates.map</a:t>
            </a:r>
            <a:r>
              <a:rPr lang="en-US" sz="1800" dirty="0"/>
              <a:t>(name =&gt; web3.utils.asciiToHex(name))]</a:t>
            </a:r>
            <a:br>
              <a:rPr lang="en-US" sz="1800" dirty="0"/>
            </a:br>
            <a:r>
              <a:rPr lang="en-US" sz="1800" dirty="0"/>
              <a:t>}).send({</a:t>
            </a:r>
            <a:br>
              <a:rPr lang="en-US" sz="1800" dirty="0"/>
            </a:br>
            <a:r>
              <a:rPr lang="en-US" sz="1800" dirty="0"/>
              <a:t>from:’0xaae36d4150DBdC067Ef280d1D8B19551e6c3dBbF’,</a:t>
            </a:r>
            <a:br>
              <a:rPr lang="en-US" sz="1800" dirty="0"/>
            </a:br>
            <a:r>
              <a:rPr lang="en-US" sz="1800" dirty="0"/>
              <a:t>gas: 1500000,</a:t>
            </a:r>
            <a:br>
              <a:rPr lang="en-US" sz="1800" dirty="0"/>
            </a:br>
            <a:r>
              <a:rPr lang="en-US" sz="1800" dirty="0" err="1"/>
              <a:t>gasPrice</a:t>
            </a:r>
            <a:r>
              <a:rPr lang="en-US" sz="1800" dirty="0"/>
              <a:t>: web3.utils.toWei('0.00003', 'ether')</a:t>
            </a:r>
            <a:br>
              <a:rPr lang="en-US" sz="1800" dirty="0"/>
            </a:br>
            <a:r>
              <a:rPr lang="en-US" sz="1800" dirty="0"/>
              <a:t>}).then((</a:t>
            </a:r>
            <a:r>
              <a:rPr lang="en-US" sz="1800" dirty="0" err="1"/>
              <a:t>newContractInstance</a:t>
            </a:r>
            <a:r>
              <a:rPr lang="en-US" sz="1800" dirty="0"/>
              <a:t>) =&gt; {</a:t>
            </a:r>
            <a:br>
              <a:rPr lang="en-US" sz="1800" dirty="0"/>
            </a:br>
            <a:r>
              <a:rPr lang="en-US" sz="1800" dirty="0" err="1"/>
              <a:t>deployedContract.options.address</a:t>
            </a:r>
            <a:r>
              <a:rPr lang="en-US" sz="1800" dirty="0"/>
              <a:t> = </a:t>
            </a:r>
            <a:r>
              <a:rPr lang="en-US" sz="1800" dirty="0" err="1"/>
              <a:t>newContractInstance.options.address</a:t>
            </a:r>
            <a:br>
              <a:rPr lang="en-US" sz="1800" dirty="0"/>
            </a:br>
            <a:r>
              <a:rPr lang="en-US" sz="1800" dirty="0"/>
              <a:t>console.log(</a:t>
            </a:r>
            <a:r>
              <a:rPr lang="en-US" sz="1800" dirty="0" err="1"/>
              <a:t>newContractInstance.options.address</a:t>
            </a:r>
            <a:r>
              <a:rPr lang="en-US" sz="1800" dirty="0"/>
              <a:t>)</a:t>
            </a:r>
            <a:br>
              <a:rPr lang="en-US" sz="1800" dirty="0"/>
            </a:br>
            <a:r>
              <a:rPr lang="en-US" sz="1800" dirty="0"/>
              <a:t>});</a:t>
            </a:r>
          </a:p>
        </p:txBody>
      </p:sp>
      <p:sp>
        <p:nvSpPr>
          <p:cNvPr id="2" name="Speech Bubble: Oval 1">
            <a:extLst>
              <a:ext uri="{FF2B5EF4-FFF2-40B4-BE49-F238E27FC236}">
                <a16:creationId xmlns:a16="http://schemas.microsoft.com/office/drawing/2014/main" id="{462D0552-CEC5-49EA-98D3-1E7E312C4B9B}"/>
              </a:ext>
            </a:extLst>
          </p:cNvPr>
          <p:cNvSpPr/>
          <p:nvPr/>
        </p:nvSpPr>
        <p:spPr>
          <a:xfrm>
            <a:off x="7380312" y="2343336"/>
            <a:ext cx="1593266" cy="1800200"/>
          </a:xfrm>
          <a:prstGeom prst="wedgeEllipseCallout">
            <a:avLst>
              <a:gd name="adj1" fmla="val -151717"/>
              <a:gd name="adj2" fmla="val 6499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 OF 10 ACCOUNT ADDRESSES like 0xfb3....</a:t>
            </a:r>
          </a:p>
        </p:txBody>
      </p:sp>
    </p:spTree>
    <p:extLst>
      <p:ext uri="{BB962C8B-B14F-4D97-AF65-F5344CB8AC3E}">
        <p14:creationId xmlns:p14="http://schemas.microsoft.com/office/powerpoint/2010/main" val="3307639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>
            <a:extLst>
              <a:ext uri="{FF2B5EF4-FFF2-40B4-BE49-F238E27FC236}">
                <a16:creationId xmlns:a16="http://schemas.microsoft.com/office/drawing/2014/main" id="{C2B3E94B-81E0-4681-8F03-836CC2224BC9}"/>
              </a:ext>
            </a:extLst>
          </p:cNvPr>
          <p:cNvSpPr txBox="1">
            <a:spLocks/>
          </p:cNvSpPr>
          <p:nvPr/>
        </p:nvSpPr>
        <p:spPr>
          <a:xfrm>
            <a:off x="191762" y="796457"/>
            <a:ext cx="3264202" cy="4071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rgbClr val="112344"/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F7C35409-45B8-46A3-BC7E-B8A14551F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Step-6: Interact with the contract in the </a:t>
            </a:r>
            <a:r>
              <a:rPr lang="en-US" dirty="0" err="1"/>
              <a:t>nodejs</a:t>
            </a:r>
            <a:r>
              <a:rPr lang="en-US" dirty="0"/>
              <a:t> console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9EC17A0-CE13-4296-B3B9-763BF5835BF9}"/>
              </a:ext>
            </a:extLst>
          </p:cNvPr>
          <p:cNvSpPr/>
          <p:nvPr/>
        </p:nvSpPr>
        <p:spPr>
          <a:xfrm>
            <a:off x="467544" y="999784"/>
            <a:ext cx="799288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err="1">
                <a:solidFill>
                  <a:srgbClr val="292929"/>
                </a:solidFill>
                <a:latin typeface="Menlo"/>
              </a:rPr>
              <a:t>deployedContract.methods.totalVotesFor</a:t>
            </a:r>
            <a:r>
              <a:rPr lang="en-US" sz="2000" dirty="0">
                <a:solidFill>
                  <a:srgbClr val="292929"/>
                </a:solidFill>
                <a:latin typeface="Menlo"/>
              </a:rPr>
              <a:t>(web3.utils.asciiToHex('Rama')).call(console.log)</a:t>
            </a:r>
          </a:p>
          <a:p>
            <a:endParaRPr lang="en-US" sz="20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3446FC1-C81B-4EDE-A7CD-CB9686CB46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762" y="1811633"/>
            <a:ext cx="8484694" cy="3189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749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>
            <a:extLst>
              <a:ext uri="{FF2B5EF4-FFF2-40B4-BE49-F238E27FC236}">
                <a16:creationId xmlns:a16="http://schemas.microsoft.com/office/drawing/2014/main" id="{C2B3E94B-81E0-4681-8F03-836CC2224BC9}"/>
              </a:ext>
            </a:extLst>
          </p:cNvPr>
          <p:cNvSpPr txBox="1">
            <a:spLocks/>
          </p:cNvSpPr>
          <p:nvPr/>
        </p:nvSpPr>
        <p:spPr>
          <a:xfrm>
            <a:off x="191762" y="796457"/>
            <a:ext cx="3264202" cy="4071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rgbClr val="112344"/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F7C35409-45B8-46A3-BC7E-B8A14551F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Interact with the contract in the </a:t>
            </a:r>
            <a:r>
              <a:rPr lang="en-US" dirty="0" err="1"/>
              <a:t>nodejs</a:t>
            </a:r>
            <a:r>
              <a:rPr lang="en-US" dirty="0"/>
              <a:t> console</a:t>
            </a:r>
          </a:p>
        </p:txBody>
      </p:sp>
      <p:sp>
        <p:nvSpPr>
          <p:cNvPr id="2" name="Speech Bubble: Oval 1">
            <a:extLst>
              <a:ext uri="{FF2B5EF4-FFF2-40B4-BE49-F238E27FC236}">
                <a16:creationId xmlns:a16="http://schemas.microsoft.com/office/drawing/2014/main" id="{462D0552-CEC5-49EA-98D3-1E7E312C4B9B}"/>
              </a:ext>
            </a:extLst>
          </p:cNvPr>
          <p:cNvSpPr/>
          <p:nvPr/>
        </p:nvSpPr>
        <p:spPr>
          <a:xfrm>
            <a:off x="0" y="3387000"/>
            <a:ext cx="1763688" cy="1800200"/>
          </a:xfrm>
          <a:prstGeom prst="wedgeEllipseCallout">
            <a:avLst>
              <a:gd name="adj1" fmla="val 46259"/>
              <a:gd name="adj2" fmla="val -145992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 OF 10 ACCOUNT ADDRESSES like 0xfb3....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5008DC1-FECE-4464-97AE-4863868458A8}"/>
              </a:ext>
            </a:extLst>
          </p:cNvPr>
          <p:cNvSpPr/>
          <p:nvPr/>
        </p:nvSpPr>
        <p:spPr>
          <a:xfrm>
            <a:off x="0" y="1048615"/>
            <a:ext cx="867645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err="1">
                <a:solidFill>
                  <a:srgbClr val="292929"/>
                </a:solidFill>
                <a:latin typeface="Menlo"/>
              </a:rPr>
              <a:t>deployedContract.methods.voteForCandidate</a:t>
            </a:r>
            <a:r>
              <a:rPr lang="en-US" sz="2000" dirty="0">
                <a:solidFill>
                  <a:srgbClr val="292929"/>
                </a:solidFill>
                <a:latin typeface="Menlo"/>
              </a:rPr>
              <a:t>(web3.utils.asciiToHex('Ram')).send({from: 'YOUR ACCOUNT ADDRESS'}).then((f) =&gt; console.log(f))</a:t>
            </a:r>
            <a:endParaRPr lang="en-US" sz="20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79645F1-4BBE-4DFF-AC93-9511AAD4CB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5776" y="1995686"/>
            <a:ext cx="6512918" cy="3240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000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>
            <a:extLst>
              <a:ext uri="{FF2B5EF4-FFF2-40B4-BE49-F238E27FC236}">
                <a16:creationId xmlns:a16="http://schemas.microsoft.com/office/drawing/2014/main" id="{C2B3E94B-81E0-4681-8F03-836CC2224BC9}"/>
              </a:ext>
            </a:extLst>
          </p:cNvPr>
          <p:cNvSpPr txBox="1">
            <a:spLocks/>
          </p:cNvSpPr>
          <p:nvPr/>
        </p:nvSpPr>
        <p:spPr>
          <a:xfrm>
            <a:off x="191762" y="796457"/>
            <a:ext cx="3264202" cy="4071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rgbClr val="112344"/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F7C35409-45B8-46A3-BC7E-B8A14551F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Interact with the contract in the </a:t>
            </a:r>
            <a:r>
              <a:rPr lang="en-US" dirty="0" err="1"/>
              <a:t>nodejs</a:t>
            </a:r>
            <a:r>
              <a:rPr lang="en-US" dirty="0"/>
              <a:t> console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063B121-5E1F-42F8-A5A6-29F0033430BD}"/>
              </a:ext>
            </a:extLst>
          </p:cNvPr>
          <p:cNvSpPr/>
          <p:nvPr/>
        </p:nvSpPr>
        <p:spPr>
          <a:xfrm>
            <a:off x="306184" y="1053557"/>
            <a:ext cx="837027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err="1">
                <a:solidFill>
                  <a:srgbClr val="292929"/>
                </a:solidFill>
                <a:latin typeface="Menlo"/>
              </a:rPr>
              <a:t>deployedContract.methods.totalVotesFor</a:t>
            </a:r>
            <a:r>
              <a:rPr lang="en-US" sz="2000" dirty="0">
                <a:solidFill>
                  <a:srgbClr val="292929"/>
                </a:solidFill>
                <a:latin typeface="Menlo"/>
              </a:rPr>
              <a:t>(web3.utils.asciiToHex('Rama')).call(console.log)</a:t>
            </a:r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F3E312-AD7F-4AD7-80B6-2EBA691ABD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6485" y="1738312"/>
            <a:ext cx="7236097" cy="326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884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3E8891-FC50-E84A-A1C8-D109C1E65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185" y="195486"/>
            <a:ext cx="7886700" cy="585800"/>
          </a:xfrm>
        </p:spPr>
        <p:txBody>
          <a:bodyPr>
            <a:normAutofit/>
          </a:bodyPr>
          <a:lstStyle/>
          <a:p>
            <a:r>
              <a:rPr lang="en-US" dirty="0"/>
              <a:t>Decentralized Application Design</a:t>
            </a:r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C2B3E94B-81E0-4681-8F03-836CC2224BC9}"/>
              </a:ext>
            </a:extLst>
          </p:cNvPr>
          <p:cNvSpPr txBox="1">
            <a:spLocks/>
          </p:cNvSpPr>
          <p:nvPr/>
        </p:nvSpPr>
        <p:spPr>
          <a:xfrm>
            <a:off x="326572" y="1023578"/>
            <a:ext cx="8277876" cy="3096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rgbClr val="112344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0" dirty="0"/>
              <a:t>The best way to learn any new technology is by diving in and building simple applications. 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b="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0" dirty="0"/>
              <a:t>Let’s build a Simple Voting application.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11138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>
            <a:extLst>
              <a:ext uri="{FF2B5EF4-FFF2-40B4-BE49-F238E27FC236}">
                <a16:creationId xmlns:a16="http://schemas.microsoft.com/office/drawing/2014/main" id="{C2B3E94B-81E0-4681-8F03-836CC2224BC9}"/>
              </a:ext>
            </a:extLst>
          </p:cNvPr>
          <p:cNvSpPr txBox="1">
            <a:spLocks/>
          </p:cNvSpPr>
          <p:nvPr/>
        </p:nvSpPr>
        <p:spPr>
          <a:xfrm>
            <a:off x="191762" y="796457"/>
            <a:ext cx="3264202" cy="4071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rgbClr val="112344"/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F7C35409-45B8-46A3-BC7E-B8A14551F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Interact with the contract in the </a:t>
            </a:r>
            <a:r>
              <a:rPr lang="en-US" dirty="0" err="1"/>
              <a:t>nodejs</a:t>
            </a:r>
            <a:r>
              <a:rPr lang="en-US" dirty="0"/>
              <a:t> console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063B121-5E1F-42F8-A5A6-29F0033430BD}"/>
              </a:ext>
            </a:extLst>
          </p:cNvPr>
          <p:cNvSpPr/>
          <p:nvPr/>
        </p:nvSpPr>
        <p:spPr>
          <a:xfrm>
            <a:off x="286703" y="845807"/>
            <a:ext cx="837027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This transaction id is the proof that this transaction occurred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It can refer at any time in the future.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This transaction is immutable.</a:t>
            </a:r>
            <a:endParaRPr lang="en-US" sz="32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422858A-AC87-4063-A40A-0358924C25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1720" y="1886485"/>
            <a:ext cx="7124068" cy="3257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19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>
            <a:extLst>
              <a:ext uri="{FF2B5EF4-FFF2-40B4-BE49-F238E27FC236}">
                <a16:creationId xmlns:a16="http://schemas.microsoft.com/office/drawing/2014/main" id="{C2B3E94B-81E0-4681-8F03-836CC2224BC9}"/>
              </a:ext>
            </a:extLst>
          </p:cNvPr>
          <p:cNvSpPr txBox="1">
            <a:spLocks/>
          </p:cNvSpPr>
          <p:nvPr/>
        </p:nvSpPr>
        <p:spPr>
          <a:xfrm>
            <a:off x="191762" y="796457"/>
            <a:ext cx="3264202" cy="4071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rgbClr val="112344"/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F7C35409-45B8-46A3-BC7E-B8A14551F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M2: Webpage to connect to the blockchain and vote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063B121-5E1F-42F8-A5A6-29F0033430BD}"/>
              </a:ext>
            </a:extLst>
          </p:cNvPr>
          <p:cNvSpPr/>
          <p:nvPr/>
        </p:nvSpPr>
        <p:spPr>
          <a:xfrm>
            <a:off x="274871" y="1563638"/>
            <a:ext cx="8370271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Create a simple html file with candidate names and invoke the voting in a </a:t>
            </a:r>
            <a:r>
              <a:rPr lang="en-US" sz="2400" dirty="0" err="1"/>
              <a:t>js</a:t>
            </a:r>
            <a:r>
              <a:rPr lang="en-US" sz="2400" dirty="0"/>
              <a:t> file. </a:t>
            </a:r>
          </a:p>
          <a:p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Create the html code and the </a:t>
            </a:r>
            <a:r>
              <a:rPr lang="en-US" sz="2400" dirty="0" err="1"/>
              <a:t>js</a:t>
            </a:r>
            <a:r>
              <a:rPr lang="en-US" sz="2400" dirty="0"/>
              <a:t> file. </a:t>
            </a:r>
          </a:p>
          <a:p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Drop both in the </a:t>
            </a:r>
            <a:r>
              <a:rPr lang="en-US" sz="2400" dirty="0" err="1"/>
              <a:t>voting_dapp</a:t>
            </a:r>
            <a:r>
              <a:rPr lang="en-US" sz="2400" dirty="0"/>
              <a:t> directory and </a:t>
            </a:r>
          </a:p>
          <a:p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open the index.html in your browser. </a:t>
            </a:r>
          </a:p>
        </p:txBody>
      </p:sp>
    </p:spTree>
    <p:extLst>
      <p:ext uri="{BB962C8B-B14F-4D97-AF65-F5344CB8AC3E}">
        <p14:creationId xmlns:p14="http://schemas.microsoft.com/office/powerpoint/2010/main" val="550376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>
            <a:extLst>
              <a:ext uri="{FF2B5EF4-FFF2-40B4-BE49-F238E27FC236}">
                <a16:creationId xmlns:a16="http://schemas.microsoft.com/office/drawing/2014/main" id="{C2B3E94B-81E0-4681-8F03-836CC2224BC9}"/>
              </a:ext>
            </a:extLst>
          </p:cNvPr>
          <p:cNvSpPr txBox="1">
            <a:spLocks/>
          </p:cNvSpPr>
          <p:nvPr/>
        </p:nvSpPr>
        <p:spPr>
          <a:xfrm>
            <a:off x="191762" y="796457"/>
            <a:ext cx="3264202" cy="4071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rgbClr val="112344"/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F7C35409-45B8-46A3-BC7E-B8A14551F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Webpage to connect to the blockchain and vote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063B121-5E1F-42F8-A5A6-29F0033430BD}"/>
              </a:ext>
            </a:extLst>
          </p:cNvPr>
          <p:cNvSpPr/>
          <p:nvPr/>
        </p:nvSpPr>
        <p:spPr>
          <a:xfrm>
            <a:off x="274871" y="1563638"/>
            <a:ext cx="8370271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hlinkClick r:id="rId3" action="ppaction://hlinkfile"/>
              </a:rPr>
              <a:t>index.html </a:t>
            </a:r>
            <a:r>
              <a:rPr lang="en-US" sz="2400" dirty="0"/>
              <a:t>code </a:t>
            </a:r>
          </a:p>
          <a:p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hlinkClick r:id="rId4" action="ppaction://hlinkfile"/>
              </a:rPr>
              <a:t>Index.js </a:t>
            </a:r>
            <a:r>
              <a:rPr lang="en-US" sz="2400" dirty="0"/>
              <a:t>file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Need the</a:t>
            </a:r>
            <a:r>
              <a:rPr lang="en-US" sz="2400" dirty="0">
                <a:solidFill>
                  <a:schemeClr val="accent1"/>
                </a:solidFill>
              </a:rPr>
              <a:t> </a:t>
            </a:r>
            <a:r>
              <a:rPr lang="en-US" sz="2400" dirty="0" err="1">
                <a:solidFill>
                  <a:schemeClr val="accent1"/>
                </a:solidFill>
              </a:rPr>
              <a:t>abi</a:t>
            </a:r>
            <a:r>
              <a:rPr lang="en-US" sz="2400" dirty="0">
                <a:solidFill>
                  <a:schemeClr val="accent1"/>
                </a:solidFill>
              </a:rPr>
              <a:t> </a:t>
            </a:r>
            <a:r>
              <a:rPr lang="en-US" sz="2400" dirty="0"/>
              <a:t>and the </a:t>
            </a:r>
            <a:r>
              <a:rPr lang="en-US" sz="2400" dirty="0">
                <a:solidFill>
                  <a:schemeClr val="accent1"/>
                </a:solidFill>
              </a:rPr>
              <a:t>address </a:t>
            </a:r>
            <a:r>
              <a:rPr lang="en-US" sz="2400" dirty="0"/>
              <a:t>to interact with any contract.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4847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>
            <a:extLst>
              <a:ext uri="{FF2B5EF4-FFF2-40B4-BE49-F238E27FC236}">
                <a16:creationId xmlns:a16="http://schemas.microsoft.com/office/drawing/2014/main" id="{C2B3E94B-81E0-4681-8F03-836CC2224BC9}"/>
              </a:ext>
            </a:extLst>
          </p:cNvPr>
          <p:cNvSpPr txBox="1">
            <a:spLocks/>
          </p:cNvSpPr>
          <p:nvPr/>
        </p:nvSpPr>
        <p:spPr>
          <a:xfrm>
            <a:off x="191762" y="796457"/>
            <a:ext cx="3264202" cy="4071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rgbClr val="112344"/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F7C35409-45B8-46A3-BC7E-B8A14551F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Webpage to connect to the blockchain and vote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945CEA5-FB0C-46BC-B47F-2A60D8F146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15565"/>
            <a:ext cx="9144000" cy="4226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>
            <a:extLst>
              <a:ext uri="{FF2B5EF4-FFF2-40B4-BE49-F238E27FC236}">
                <a16:creationId xmlns:a16="http://schemas.microsoft.com/office/drawing/2014/main" id="{C2B3E94B-81E0-4681-8F03-836CC2224BC9}"/>
              </a:ext>
            </a:extLst>
          </p:cNvPr>
          <p:cNvSpPr txBox="1">
            <a:spLocks/>
          </p:cNvSpPr>
          <p:nvPr/>
        </p:nvSpPr>
        <p:spPr>
          <a:xfrm>
            <a:off x="191762" y="796457"/>
            <a:ext cx="3264202" cy="4071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rgbClr val="112344"/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F7C35409-45B8-46A3-BC7E-B8A14551F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Supplementary readings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3CDE6C-9DFD-4602-B382-995DA82C4971}"/>
              </a:ext>
            </a:extLst>
          </p:cNvPr>
          <p:cNvSpPr txBox="1"/>
          <p:nvPr/>
        </p:nvSpPr>
        <p:spPr>
          <a:xfrm>
            <a:off x="467544" y="1347614"/>
            <a:ext cx="6984776" cy="11430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hlinkClick r:id="rId3"/>
              </a:rPr>
              <a:t>https://ethereum.org/en/</a:t>
            </a:r>
            <a:endParaRPr lang="en-US" sz="2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hlinkClick r:id="rId4"/>
              </a:rPr>
              <a:t>https://www.youtube.com/watch?v=jxLkbJozKbY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4929723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>
            <a:extLst>
              <a:ext uri="{FF2B5EF4-FFF2-40B4-BE49-F238E27FC236}">
                <a16:creationId xmlns:a16="http://schemas.microsoft.com/office/drawing/2014/main" id="{C2B3E94B-81E0-4681-8F03-836CC2224BC9}"/>
              </a:ext>
            </a:extLst>
          </p:cNvPr>
          <p:cNvSpPr txBox="1">
            <a:spLocks/>
          </p:cNvSpPr>
          <p:nvPr/>
        </p:nvSpPr>
        <p:spPr>
          <a:xfrm>
            <a:off x="191762" y="796457"/>
            <a:ext cx="3264202" cy="4071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rgbClr val="112344"/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F7C35409-45B8-46A3-BC7E-B8A14551F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Webpage to connect to the blockchain and vote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D9FCD4D-564E-4A0C-882F-C5C8F26D29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59582"/>
            <a:ext cx="9144000" cy="4083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223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C0CB0C9-2FE7-E047-B3F4-2A512AC2E7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b="1" dirty="0"/>
              <a:t>Sunitha R</a:t>
            </a:r>
          </a:p>
          <a:p>
            <a:r>
              <a:rPr lang="en-US" dirty="0"/>
              <a:t>Assistant Professor</a:t>
            </a:r>
          </a:p>
          <a:p>
            <a:r>
              <a:rPr lang="en-US" dirty="0"/>
              <a:t>Department of Computer Science Engineering</a:t>
            </a:r>
            <a:endParaRPr lang="en-IN" dirty="0"/>
          </a:p>
          <a:p>
            <a:r>
              <a:rPr lang="en-IN" dirty="0"/>
              <a:t>PES University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93799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3E8891-FC50-E84A-A1C8-D109C1E65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185" y="195486"/>
            <a:ext cx="7886700" cy="585800"/>
          </a:xfrm>
        </p:spPr>
        <p:txBody>
          <a:bodyPr>
            <a:normAutofit/>
          </a:bodyPr>
          <a:lstStyle/>
          <a:p>
            <a:r>
              <a:rPr lang="en-US" dirty="0"/>
              <a:t>Objective</a:t>
            </a:r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C2B3E94B-81E0-4681-8F03-836CC2224BC9}"/>
              </a:ext>
            </a:extLst>
          </p:cNvPr>
          <p:cNvSpPr txBox="1">
            <a:spLocks/>
          </p:cNvSpPr>
          <p:nvPr/>
        </p:nvSpPr>
        <p:spPr>
          <a:xfrm>
            <a:off x="443702" y="1131590"/>
            <a:ext cx="8448778" cy="35283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rgbClr val="112344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0" dirty="0"/>
              <a:t>Set up the development environment.</a:t>
            </a:r>
          </a:p>
          <a:p>
            <a:endParaRPr lang="en-US" b="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0" dirty="0"/>
              <a:t>Contact design</a:t>
            </a:r>
          </a:p>
          <a:p>
            <a:endParaRPr lang="en-US" b="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0" dirty="0"/>
              <a:t>Enable people to vote</a:t>
            </a:r>
          </a:p>
          <a:p>
            <a:endParaRPr lang="en-US" b="0" dirty="0"/>
          </a:p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0579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E1F181-91CC-4668-A1F3-8742E2950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Problem Statement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B2D7D0-B6C9-47AF-8B21-DAB37ED22B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There are 10 candidates participating in election.</a:t>
            </a:r>
          </a:p>
          <a:p>
            <a:r>
              <a:rPr lang="en-US" dirty="0"/>
              <a:t>Anyone can vote for any participating candidate. </a:t>
            </a:r>
          </a:p>
          <a:p>
            <a:r>
              <a:rPr lang="en-US" dirty="0"/>
              <a:t>Once the voting has been done, no one else can change the vote (Immutability).</a:t>
            </a:r>
          </a:p>
          <a:p>
            <a:r>
              <a:rPr lang="en-US" dirty="0"/>
              <a:t>All the candidates and voters can see the vote count transparently.</a:t>
            </a:r>
          </a:p>
          <a:p>
            <a:r>
              <a:rPr lang="en-US" dirty="0"/>
              <a:t>We write contract to </a:t>
            </a:r>
          </a:p>
          <a:p>
            <a:pPr marL="628650" lvl="1" indent="-285750"/>
            <a:r>
              <a:rPr lang="en-US" sz="1800" dirty="0">
                <a:solidFill>
                  <a:srgbClr val="292929"/>
                </a:solidFill>
                <a:latin typeface="medium-content-serif-font"/>
              </a:rPr>
              <a:t>Increment vote count for a candidate.</a:t>
            </a:r>
          </a:p>
          <a:p>
            <a:pPr marL="628650" lvl="1" indent="-285750"/>
            <a:r>
              <a:rPr lang="en-US" sz="1800" dirty="0">
                <a:solidFill>
                  <a:srgbClr val="292929"/>
                </a:solidFill>
                <a:latin typeface="medium-content-serif-font"/>
              </a:rPr>
              <a:t>Return the total votes a candidate has received. </a:t>
            </a:r>
          </a:p>
          <a:p>
            <a:pPr marL="342900" lvl="1" indent="0">
              <a:buNone/>
            </a:pPr>
            <a:endParaRPr lang="en-US" sz="1800" dirty="0">
              <a:solidFill>
                <a:srgbClr val="292929"/>
              </a:solidFill>
              <a:latin typeface="medium-content-serif-font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00433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5E42195C-D3D5-44F8-A44E-1B814769BFD4}"/>
              </a:ext>
            </a:extLst>
          </p:cNvPr>
          <p:cNvSpPr/>
          <p:nvPr/>
        </p:nvSpPr>
        <p:spPr>
          <a:xfrm>
            <a:off x="2275474" y="2369509"/>
            <a:ext cx="3744415" cy="2676946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/>
              <a:t>          </a:t>
            </a:r>
            <a:r>
              <a:rPr lang="en-US" b="1" dirty="0"/>
              <a:t>RPC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/>
              <a:t>Voting App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D35FD8-3C88-49D8-9DE8-6D4C8C5F5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DApp</a:t>
            </a:r>
            <a:r>
              <a:rPr lang="en-US" dirty="0"/>
              <a:t> Design</a:t>
            </a:r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AF035C90-CA24-4CA2-9DA3-E708A5077B3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476500" y="385763"/>
            <a:ext cx="4191000" cy="4371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98AE921-5D37-4462-B38F-29FF35D6426E}"/>
              </a:ext>
            </a:extLst>
          </p:cNvPr>
          <p:cNvSpPr/>
          <p:nvPr/>
        </p:nvSpPr>
        <p:spPr>
          <a:xfrm>
            <a:off x="2543080" y="1074873"/>
            <a:ext cx="3024336" cy="69282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Command line Terminal / Web Browser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B8EAC71-DEEF-428D-A941-B7121DC0A8AB}"/>
              </a:ext>
            </a:extLst>
          </p:cNvPr>
          <p:cNvSpPr/>
          <p:nvPr/>
        </p:nvSpPr>
        <p:spPr>
          <a:xfrm>
            <a:off x="2543080" y="2475607"/>
            <a:ext cx="3024336" cy="69282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Nodejs/Web3js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6299856-1777-45B3-BF11-A808DAAE547D}"/>
              </a:ext>
            </a:extLst>
          </p:cNvPr>
          <p:cNvSpPr/>
          <p:nvPr/>
        </p:nvSpPr>
        <p:spPr>
          <a:xfrm>
            <a:off x="2673747" y="3579862"/>
            <a:ext cx="3024336" cy="121873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            EVM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/>
              <a:t>Blockchain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84684B5-F5A3-41AB-A03E-46D60B792375}"/>
              </a:ext>
            </a:extLst>
          </p:cNvPr>
          <p:cNvSpPr/>
          <p:nvPr/>
        </p:nvSpPr>
        <p:spPr>
          <a:xfrm>
            <a:off x="2796873" y="3770243"/>
            <a:ext cx="432048" cy="78525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738275-2310-4289-96D9-03ACC847F6CB}"/>
              </a:ext>
            </a:extLst>
          </p:cNvPr>
          <p:cNvSpPr/>
          <p:nvPr/>
        </p:nvSpPr>
        <p:spPr>
          <a:xfrm>
            <a:off x="3418183" y="3770243"/>
            <a:ext cx="432048" cy="78525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1553E00-B0F2-404B-B4A5-458464B1BC85}"/>
              </a:ext>
            </a:extLst>
          </p:cNvPr>
          <p:cNvSpPr/>
          <p:nvPr/>
        </p:nvSpPr>
        <p:spPr>
          <a:xfrm>
            <a:off x="4074835" y="3770243"/>
            <a:ext cx="432048" cy="78525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B3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A176F0E-3BFE-4909-B4D1-65540E4129D0}"/>
              </a:ext>
            </a:extLst>
          </p:cNvPr>
          <p:cNvSpPr/>
          <p:nvPr/>
        </p:nvSpPr>
        <p:spPr>
          <a:xfrm>
            <a:off x="5001956" y="3790752"/>
            <a:ext cx="495072" cy="78525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B10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FE9851F-A13F-45A8-A8F0-B25656CDB2CC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3250377" y="4162870"/>
            <a:ext cx="167806" cy="29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E955877A-48C0-46E9-A483-B9425CD79837}"/>
              </a:ext>
            </a:extLst>
          </p:cNvPr>
          <p:cNvCxnSpPr>
            <a:cxnSpLocks/>
            <a:stCxn id="10" idx="3"/>
          </p:cNvCxnSpPr>
          <p:nvPr/>
        </p:nvCxnSpPr>
        <p:spPr>
          <a:xfrm>
            <a:off x="4506883" y="4162870"/>
            <a:ext cx="432048" cy="0"/>
          </a:xfrm>
          <a:prstGeom prst="straightConnector1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7EBF917-9A71-46B7-898C-A29C4165EC43}"/>
              </a:ext>
            </a:extLst>
          </p:cNvPr>
          <p:cNvCxnSpPr/>
          <p:nvPr/>
        </p:nvCxnSpPr>
        <p:spPr>
          <a:xfrm>
            <a:off x="3907029" y="4165825"/>
            <a:ext cx="16780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234992A-43F5-4DA0-A3F8-A45D69F9A56A}"/>
              </a:ext>
            </a:extLst>
          </p:cNvPr>
          <p:cNvCxnSpPr>
            <a:cxnSpLocks/>
            <a:stCxn id="3" idx="2"/>
            <a:endCxn id="6" idx="0"/>
          </p:cNvCxnSpPr>
          <p:nvPr/>
        </p:nvCxnSpPr>
        <p:spPr>
          <a:xfrm>
            <a:off x="4055248" y="1767699"/>
            <a:ext cx="0" cy="7079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EDE94A84-B266-433E-95BC-5B21DB27F767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4055248" y="3168433"/>
            <a:ext cx="0" cy="4114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30">
            <a:extLst>
              <a:ext uri="{FF2B5EF4-FFF2-40B4-BE49-F238E27FC236}">
                <a16:creationId xmlns:a16="http://schemas.microsoft.com/office/drawing/2014/main" id="{C2E70577-1070-4947-90E0-7FECD488DF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0047" y="872632"/>
            <a:ext cx="409575" cy="190500"/>
          </a:xfrm>
          <a:prstGeom prst="rect">
            <a:avLst/>
          </a:prstGeom>
        </p:spPr>
      </p:pic>
      <p:sp>
        <p:nvSpPr>
          <p:cNvPr id="32" name="Flowchart: Punched Tape 31">
            <a:extLst>
              <a:ext uri="{FF2B5EF4-FFF2-40B4-BE49-F238E27FC236}">
                <a16:creationId xmlns:a16="http://schemas.microsoft.com/office/drawing/2014/main" id="{6AE9601F-EFA1-43EF-82E1-CCA2B1A6F703}"/>
              </a:ext>
            </a:extLst>
          </p:cNvPr>
          <p:cNvSpPr/>
          <p:nvPr/>
        </p:nvSpPr>
        <p:spPr>
          <a:xfrm flipV="1">
            <a:off x="2915816" y="4326599"/>
            <a:ext cx="180561" cy="117359"/>
          </a:xfrm>
          <a:prstGeom prst="flowChartPunchedTap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Flowchart: Punched Tape 39">
            <a:extLst>
              <a:ext uri="{FF2B5EF4-FFF2-40B4-BE49-F238E27FC236}">
                <a16:creationId xmlns:a16="http://schemas.microsoft.com/office/drawing/2014/main" id="{4C6B49F4-20CA-4CDC-9E35-467FB192A01B}"/>
              </a:ext>
            </a:extLst>
          </p:cNvPr>
          <p:cNvSpPr/>
          <p:nvPr/>
        </p:nvSpPr>
        <p:spPr>
          <a:xfrm flipV="1">
            <a:off x="3551707" y="4285071"/>
            <a:ext cx="182160" cy="187430"/>
          </a:xfrm>
          <a:prstGeom prst="flowChartPunchedTap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Flowchart: Punched Tape 40">
            <a:extLst>
              <a:ext uri="{FF2B5EF4-FFF2-40B4-BE49-F238E27FC236}">
                <a16:creationId xmlns:a16="http://schemas.microsoft.com/office/drawing/2014/main" id="{FEC56DBD-4D15-42C4-B350-2EA17AB7089B}"/>
              </a:ext>
            </a:extLst>
          </p:cNvPr>
          <p:cNvSpPr/>
          <p:nvPr/>
        </p:nvSpPr>
        <p:spPr>
          <a:xfrm flipV="1">
            <a:off x="4169685" y="4291563"/>
            <a:ext cx="182160" cy="187430"/>
          </a:xfrm>
          <a:prstGeom prst="flowChartPunchedTap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Flowchart: Punched Tape 41">
            <a:extLst>
              <a:ext uri="{FF2B5EF4-FFF2-40B4-BE49-F238E27FC236}">
                <a16:creationId xmlns:a16="http://schemas.microsoft.com/office/drawing/2014/main" id="{E4C5AEF3-8EF5-4FDC-A9D7-5F3F7CCC5790}"/>
              </a:ext>
            </a:extLst>
          </p:cNvPr>
          <p:cNvSpPr/>
          <p:nvPr/>
        </p:nvSpPr>
        <p:spPr>
          <a:xfrm flipV="1">
            <a:off x="5158412" y="4350243"/>
            <a:ext cx="182160" cy="187430"/>
          </a:xfrm>
          <a:prstGeom prst="flowChartPunchedTap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E6CC04C4-2924-4268-B971-E6950A7B6E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7549" y="3168433"/>
            <a:ext cx="1028700" cy="476250"/>
          </a:xfrm>
          <a:prstGeom prst="rect">
            <a:avLst/>
          </a:prstGeom>
        </p:spPr>
      </p:pic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305980D8-F180-45B6-B7EC-7B99853BCBE3}"/>
              </a:ext>
            </a:extLst>
          </p:cNvPr>
          <p:cNvCxnSpPr>
            <a:stCxn id="43" idx="1"/>
          </p:cNvCxnSpPr>
          <p:nvPr/>
        </p:nvCxnSpPr>
        <p:spPr>
          <a:xfrm flipH="1">
            <a:off x="5340572" y="3406558"/>
            <a:ext cx="1516977" cy="1037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6255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40" grpId="0" animBg="1"/>
      <p:bldP spid="41" grpId="0" animBg="1"/>
      <p:bldP spid="4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3E8891-FC50-E84A-A1C8-D109C1E65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185" y="195486"/>
            <a:ext cx="7886700" cy="585800"/>
          </a:xfrm>
        </p:spPr>
        <p:txBody>
          <a:bodyPr>
            <a:normAutofit/>
          </a:bodyPr>
          <a:lstStyle/>
          <a:p>
            <a:r>
              <a:rPr lang="en-US" dirty="0"/>
              <a:t>Step-1: Set up the development environment</a:t>
            </a:r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C2B3E94B-81E0-4681-8F03-836CC2224BC9}"/>
              </a:ext>
            </a:extLst>
          </p:cNvPr>
          <p:cNvSpPr txBox="1">
            <a:spLocks/>
          </p:cNvSpPr>
          <p:nvPr/>
        </p:nvSpPr>
        <p:spPr>
          <a:xfrm>
            <a:off x="187468" y="898385"/>
            <a:ext cx="6040716" cy="7920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rgbClr val="112344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dirty="0"/>
              <a:t>Install 1-Node Package Manager (</a:t>
            </a:r>
            <a:r>
              <a:rPr lang="en-US" dirty="0" err="1"/>
              <a:t>npm</a:t>
            </a:r>
            <a:r>
              <a:rPr lang="en-US" dirty="0"/>
              <a:t>) 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85B23A6-01D6-4D6A-9E39-13EF81A730E1}"/>
              </a:ext>
            </a:extLst>
          </p:cNvPr>
          <p:cNvSpPr/>
          <p:nvPr/>
        </p:nvSpPr>
        <p:spPr>
          <a:xfrm>
            <a:off x="156373" y="1961324"/>
            <a:ext cx="643676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/>
              <a:t>NPM is a package manager for Node.js packages or modules</a:t>
            </a:r>
            <a:endParaRPr lang="en-US" sz="2000" dirty="0">
              <a:solidFill>
                <a:srgbClr val="292929"/>
              </a:solidFill>
              <a:latin typeface="medium-content-serif-fon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DD1B2A7-481B-4823-899F-3CAD641BAE2E}"/>
              </a:ext>
            </a:extLst>
          </p:cNvPr>
          <p:cNvSpPr/>
          <p:nvPr/>
        </p:nvSpPr>
        <p:spPr>
          <a:xfrm>
            <a:off x="443702" y="2663855"/>
            <a:ext cx="441063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steps to install </a:t>
            </a:r>
            <a:r>
              <a:rPr lang="en-US" sz="2400" dirty="0" err="1"/>
              <a:t>npm</a:t>
            </a:r>
            <a:endParaRPr lang="en-US" sz="2400" dirty="0"/>
          </a:p>
          <a:p>
            <a:endParaRPr lang="en-US" sz="2400" dirty="0">
              <a:solidFill>
                <a:srgbClr val="292929"/>
              </a:solidFill>
              <a:latin typeface="medium-content-serif-font"/>
            </a:endParaRPr>
          </a:p>
          <a:p>
            <a:r>
              <a:rPr lang="en-US" sz="2400" dirty="0">
                <a:hlinkClick r:id="rId2"/>
              </a:rPr>
              <a:t>https://www.npmjs.com/get-npm</a:t>
            </a:r>
            <a:endParaRPr lang="en-US" sz="2400" dirty="0">
              <a:solidFill>
                <a:srgbClr val="292929"/>
              </a:solidFill>
              <a:latin typeface="medium-content-serif-font"/>
            </a:endParaRPr>
          </a:p>
        </p:txBody>
      </p:sp>
    </p:spTree>
    <p:extLst>
      <p:ext uri="{BB962C8B-B14F-4D97-AF65-F5344CB8AC3E}">
        <p14:creationId xmlns:p14="http://schemas.microsoft.com/office/powerpoint/2010/main" val="55799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3" grpId="0"/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3E8891-FC50-E84A-A1C8-D109C1E65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185" y="195486"/>
            <a:ext cx="7886700" cy="585800"/>
          </a:xfrm>
        </p:spPr>
        <p:txBody>
          <a:bodyPr>
            <a:normAutofit/>
          </a:bodyPr>
          <a:lstStyle/>
          <a:p>
            <a:r>
              <a:rPr lang="en-US" dirty="0"/>
              <a:t>Set up the development environment</a:t>
            </a:r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C2B3E94B-81E0-4681-8F03-836CC2224BC9}"/>
              </a:ext>
            </a:extLst>
          </p:cNvPr>
          <p:cNvSpPr txBox="1">
            <a:spLocks/>
          </p:cNvSpPr>
          <p:nvPr/>
        </p:nvSpPr>
        <p:spPr>
          <a:xfrm>
            <a:off x="448692" y="922200"/>
            <a:ext cx="4123308" cy="7920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rgbClr val="112344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dirty="0"/>
              <a:t>Install 2- Ganache-cli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2F70F7C-30E3-466B-AF06-54194EB07C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3135" y="1419622"/>
            <a:ext cx="2299345" cy="269828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85B23A6-01D6-4D6A-9E39-13EF81A730E1}"/>
              </a:ext>
            </a:extLst>
          </p:cNvPr>
          <p:cNvSpPr/>
          <p:nvPr/>
        </p:nvSpPr>
        <p:spPr>
          <a:xfrm>
            <a:off x="427791" y="1645169"/>
            <a:ext cx="5800393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292929"/>
                </a:solidFill>
                <a:latin typeface="medium-content-serif-font"/>
              </a:rPr>
              <a:t>It is a in- memory blockchain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Ganache (earlier </a:t>
            </a:r>
            <a:r>
              <a:rPr lang="en-US" sz="2000" dirty="0" err="1"/>
              <a:t>TestRPC</a:t>
            </a:r>
            <a:r>
              <a:rPr lang="en-US" sz="2000" dirty="0"/>
              <a:t>) is a personal blockchain for Ethereum development that developers can use to deploy contracts, develop applications, and run tests.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292929"/>
                </a:solidFill>
                <a:latin typeface="medium-content-serif-font"/>
              </a:rPr>
              <a:t>It runs locally, </a:t>
            </a:r>
            <a:r>
              <a:rPr lang="en-US" sz="2000" dirty="0"/>
              <a:t>simulates a full Ethereum.</a:t>
            </a:r>
            <a:endParaRPr lang="en-US" sz="2000" dirty="0">
              <a:solidFill>
                <a:srgbClr val="292929"/>
              </a:solidFill>
              <a:latin typeface="medium-content-serif-fon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DD1B2A7-481B-4823-899F-3CAD641BAE2E}"/>
              </a:ext>
            </a:extLst>
          </p:cNvPr>
          <p:cNvSpPr/>
          <p:nvPr/>
        </p:nvSpPr>
        <p:spPr>
          <a:xfrm>
            <a:off x="683568" y="3949339"/>
            <a:ext cx="3516155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/>
              <a:t>Command to install ganache</a:t>
            </a:r>
          </a:p>
          <a:p>
            <a:endParaRPr lang="en-US" sz="2000" dirty="0">
              <a:solidFill>
                <a:srgbClr val="292929"/>
              </a:solidFill>
              <a:latin typeface="medium-content-serif-font"/>
            </a:endParaRPr>
          </a:p>
          <a:p>
            <a:r>
              <a:rPr lang="en-US" sz="2000" dirty="0"/>
              <a:t>	</a:t>
            </a:r>
            <a:r>
              <a:rPr lang="en-US" sz="2000" dirty="0" err="1"/>
              <a:t>npm</a:t>
            </a:r>
            <a:r>
              <a:rPr lang="en-US" sz="2000" dirty="0"/>
              <a:t> install -g ganache-cli</a:t>
            </a:r>
            <a:endParaRPr lang="en-US" sz="2000" dirty="0">
              <a:solidFill>
                <a:srgbClr val="292929"/>
              </a:solidFill>
              <a:latin typeface="medium-content-serif-font"/>
            </a:endParaRPr>
          </a:p>
        </p:txBody>
      </p:sp>
    </p:spTree>
    <p:extLst>
      <p:ext uri="{BB962C8B-B14F-4D97-AF65-F5344CB8AC3E}">
        <p14:creationId xmlns:p14="http://schemas.microsoft.com/office/powerpoint/2010/main" val="3670518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3" grpId="0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3E8891-FC50-E84A-A1C8-D109C1E65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185" y="195486"/>
            <a:ext cx="7886700" cy="585800"/>
          </a:xfrm>
        </p:spPr>
        <p:txBody>
          <a:bodyPr>
            <a:normAutofit/>
          </a:bodyPr>
          <a:lstStyle/>
          <a:p>
            <a:r>
              <a:rPr lang="en-US" dirty="0"/>
              <a:t>Set up the development environment</a:t>
            </a:r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C2B3E94B-81E0-4681-8F03-836CC2224BC9}"/>
              </a:ext>
            </a:extLst>
          </p:cNvPr>
          <p:cNvSpPr txBox="1">
            <a:spLocks/>
          </p:cNvSpPr>
          <p:nvPr/>
        </p:nvSpPr>
        <p:spPr>
          <a:xfrm>
            <a:off x="434686" y="852409"/>
            <a:ext cx="2913177" cy="7920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rgbClr val="112344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dirty="0"/>
              <a:t>Install 3- Truffle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85B23A6-01D6-4D6A-9E39-13EF81A730E1}"/>
              </a:ext>
            </a:extLst>
          </p:cNvPr>
          <p:cNvSpPr/>
          <p:nvPr/>
        </p:nvSpPr>
        <p:spPr>
          <a:xfrm>
            <a:off x="296656" y="1488450"/>
            <a:ext cx="6189575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 Truffle is a development environment, testing framework, and asset pipeline for blockchains using the Ethereum Virtual Machine (EVM).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It helps you deploy your contracts to the blockchain.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It swap old contracts for new ones (called a migration).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It hook your front-end up to your deployed contracts.</a:t>
            </a:r>
            <a:endParaRPr lang="en-US" sz="2000" dirty="0">
              <a:solidFill>
                <a:srgbClr val="292929"/>
              </a:solidFill>
              <a:latin typeface="medium-content-serif-fon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DD1B2A7-481B-4823-899F-3CAD641BAE2E}"/>
              </a:ext>
            </a:extLst>
          </p:cNvPr>
          <p:cNvSpPr/>
          <p:nvPr/>
        </p:nvSpPr>
        <p:spPr>
          <a:xfrm>
            <a:off x="755576" y="3861869"/>
            <a:ext cx="4103367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Command to install truffle</a:t>
            </a:r>
          </a:p>
          <a:p>
            <a:endParaRPr lang="en-US" sz="1100" dirty="0">
              <a:solidFill>
                <a:srgbClr val="292929"/>
              </a:solidFill>
              <a:latin typeface="medium-content-serif-font"/>
            </a:endParaRPr>
          </a:p>
          <a:p>
            <a:r>
              <a:rPr lang="en-US" sz="2400" dirty="0"/>
              <a:t>		</a:t>
            </a:r>
            <a:r>
              <a:rPr lang="en-US" sz="2400" dirty="0" err="1"/>
              <a:t>npm</a:t>
            </a:r>
            <a:r>
              <a:rPr lang="en-US" sz="2400" dirty="0"/>
              <a:t> install -g truffle</a:t>
            </a:r>
            <a:endParaRPr lang="en-US" sz="2400" dirty="0">
              <a:solidFill>
                <a:srgbClr val="292929"/>
              </a:solidFill>
              <a:latin typeface="medium-content-serif-fon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076065-4D37-45B6-A942-CC41F27418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6231" y="1258416"/>
            <a:ext cx="2229978" cy="2033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140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3" grpId="0"/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93E8891-FC50-E84A-A1C8-D109C1E65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185" y="195486"/>
            <a:ext cx="7886700" cy="585800"/>
          </a:xfrm>
        </p:spPr>
        <p:txBody>
          <a:bodyPr>
            <a:normAutofit/>
          </a:bodyPr>
          <a:lstStyle/>
          <a:p>
            <a:r>
              <a:rPr lang="en-US" dirty="0"/>
              <a:t>Set up the development environment 	</a:t>
            </a:r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C2B3E94B-81E0-4681-8F03-836CC2224BC9}"/>
              </a:ext>
            </a:extLst>
          </p:cNvPr>
          <p:cNvSpPr txBox="1">
            <a:spLocks/>
          </p:cNvSpPr>
          <p:nvPr/>
        </p:nvSpPr>
        <p:spPr>
          <a:xfrm>
            <a:off x="191762" y="796457"/>
            <a:ext cx="3264202" cy="4071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rgbClr val="112344"/>
                </a:solidFill>
                <a:latin typeface="+mn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CC9000F-E659-4122-9896-D25D295B2898}"/>
              </a:ext>
            </a:extLst>
          </p:cNvPr>
          <p:cNvSpPr/>
          <p:nvPr/>
        </p:nvSpPr>
        <p:spPr>
          <a:xfrm>
            <a:off x="467544" y="1051787"/>
            <a:ext cx="8073219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292929"/>
                </a:solidFill>
              </a:rPr>
              <a:t>Check the version of </a:t>
            </a:r>
            <a:r>
              <a:rPr lang="en-US" sz="2000" dirty="0" err="1">
                <a:solidFill>
                  <a:srgbClr val="292929"/>
                </a:solidFill>
              </a:rPr>
              <a:t>npm</a:t>
            </a:r>
            <a:r>
              <a:rPr lang="en-US" sz="2000" dirty="0">
                <a:solidFill>
                  <a:srgbClr val="292929"/>
                </a:solidFill>
              </a:rPr>
              <a:t>:	</a:t>
            </a:r>
            <a:r>
              <a:rPr lang="en-US" sz="2000" dirty="0" err="1">
                <a:solidFill>
                  <a:srgbClr val="292929"/>
                </a:solidFill>
              </a:rPr>
              <a:t>npm</a:t>
            </a:r>
            <a:r>
              <a:rPr lang="en-US" sz="2000" dirty="0">
                <a:solidFill>
                  <a:srgbClr val="292929"/>
                </a:solidFill>
              </a:rPr>
              <a:t> -v</a:t>
            </a:r>
          </a:p>
          <a:p>
            <a:endParaRPr lang="en-US" sz="2000" dirty="0">
              <a:solidFill>
                <a:srgbClr val="292929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292929"/>
                </a:solidFill>
              </a:rPr>
              <a:t>Check the version of </a:t>
            </a:r>
            <a:r>
              <a:rPr lang="en-US" sz="2000" dirty="0" err="1">
                <a:solidFill>
                  <a:srgbClr val="292929"/>
                </a:solidFill>
              </a:rPr>
              <a:t>npm</a:t>
            </a:r>
            <a:r>
              <a:rPr lang="en-US" sz="2000" dirty="0">
                <a:solidFill>
                  <a:srgbClr val="292929"/>
                </a:solidFill>
              </a:rPr>
              <a:t>:</a:t>
            </a:r>
            <a:r>
              <a:rPr lang="en-US" sz="2000" dirty="0"/>
              <a:t>	node -v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Create a directory for </a:t>
            </a:r>
            <a:r>
              <a:rPr lang="en-US" sz="2000" dirty="0" err="1"/>
              <a:t>Dapp</a:t>
            </a:r>
            <a:r>
              <a:rPr lang="en-US" sz="2000" dirty="0"/>
              <a:t>: 	</a:t>
            </a:r>
            <a:r>
              <a:rPr lang="en-US" sz="2000" dirty="0" err="1"/>
              <a:t>mkdir</a:t>
            </a:r>
            <a:r>
              <a:rPr lang="en-US" sz="2000" dirty="0"/>
              <a:t> </a:t>
            </a:r>
            <a:r>
              <a:rPr lang="en-US" sz="2000" dirty="0" err="1"/>
              <a:t>voting_dapp</a:t>
            </a:r>
            <a:endParaRPr lang="en-US" sz="2000" dirty="0"/>
          </a:p>
          <a:p>
            <a:r>
              <a:rPr lang="en-US" sz="2000" dirty="0"/>
              <a:t>	cd </a:t>
            </a:r>
            <a:r>
              <a:rPr lang="en-US" sz="2000" dirty="0" err="1"/>
              <a:t>voting_dapp</a:t>
            </a:r>
            <a:endParaRPr lang="en-US" sz="2000" dirty="0"/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Install-5:  web3js console</a:t>
            </a:r>
          </a:p>
          <a:p>
            <a:r>
              <a:rPr lang="en-US" sz="2000" dirty="0"/>
              <a:t>			</a:t>
            </a:r>
            <a:r>
              <a:rPr lang="en-US" sz="2000" dirty="0" err="1"/>
              <a:t>npm</a:t>
            </a:r>
            <a:r>
              <a:rPr lang="en-US" sz="2000" dirty="0"/>
              <a:t> install web3@1.2.6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Install-6:  </a:t>
            </a:r>
            <a:r>
              <a:rPr lang="en-US" sz="2000" dirty="0" err="1"/>
              <a:t>npm</a:t>
            </a:r>
            <a:r>
              <a:rPr lang="en-US" sz="2000" dirty="0"/>
              <a:t> module called </a:t>
            </a:r>
            <a:r>
              <a:rPr lang="en-US" sz="2000" dirty="0" err="1"/>
              <a:t>solc</a:t>
            </a:r>
            <a:endParaRPr lang="en-US" sz="2000" dirty="0"/>
          </a:p>
          <a:p>
            <a:r>
              <a:rPr lang="en-US" sz="2000" dirty="0"/>
              <a:t>			</a:t>
            </a:r>
            <a:r>
              <a:rPr lang="en-US" sz="2000" dirty="0" err="1"/>
              <a:t>npm</a:t>
            </a:r>
            <a:r>
              <a:rPr lang="en-US" sz="2000" dirty="0"/>
              <a:t> install solc@0.6.4</a:t>
            </a:r>
          </a:p>
        </p:txBody>
      </p:sp>
    </p:spTree>
    <p:extLst>
      <p:ext uri="{BB962C8B-B14F-4D97-AF65-F5344CB8AC3E}">
        <p14:creationId xmlns:p14="http://schemas.microsoft.com/office/powerpoint/2010/main" val="1875398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ecture 1 - IS Introduction" id="{652B5642-92B9-F54D-8C30-64945022140C}" vid="{138468DF-11B2-9D46-9DA5-93E8E04BCBC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1850</TotalTime>
  <Words>1208</Words>
  <Application>Microsoft Office PowerPoint</Application>
  <PresentationFormat>On-screen Show (16:9)</PresentationFormat>
  <Paragraphs>185</Paragraphs>
  <Slides>26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5" baseType="lpstr">
      <vt:lpstr>.Hiragino Kaku Gothic Interface W3</vt:lpstr>
      <vt:lpstr>Arial</vt:lpstr>
      <vt:lpstr>Calibri</vt:lpstr>
      <vt:lpstr>Calibri Light</vt:lpstr>
      <vt:lpstr>Georgia</vt:lpstr>
      <vt:lpstr>medium-content-serif-font</vt:lpstr>
      <vt:lpstr>Menlo</vt:lpstr>
      <vt:lpstr>Zapf Dingbats</vt:lpstr>
      <vt:lpstr>Office Theme</vt:lpstr>
      <vt:lpstr>PowerPoint Presentation</vt:lpstr>
      <vt:lpstr>Decentralized Application Design</vt:lpstr>
      <vt:lpstr>Objective</vt:lpstr>
      <vt:lpstr>Problem Statement</vt:lpstr>
      <vt:lpstr>DApp Design</vt:lpstr>
      <vt:lpstr>Step-1: Set up the development environment</vt:lpstr>
      <vt:lpstr>Set up the development environment</vt:lpstr>
      <vt:lpstr>Set up the development environment</vt:lpstr>
      <vt:lpstr>Set up the development environment  </vt:lpstr>
      <vt:lpstr>Step-2: Start Ganache-cli</vt:lpstr>
      <vt:lpstr>Step-3: Simple voting contract</vt:lpstr>
      <vt:lpstr>M1: Simple voting contract</vt:lpstr>
      <vt:lpstr>Simple voting contract</vt:lpstr>
      <vt:lpstr>Simple voting contract</vt:lpstr>
      <vt:lpstr>Step-4: Compile voting contract</vt:lpstr>
      <vt:lpstr>Step-5: Deploy the contract</vt:lpstr>
      <vt:lpstr>Step-6: Interact with the contract in the nodejs console</vt:lpstr>
      <vt:lpstr>Interact with the contract in the nodejs console</vt:lpstr>
      <vt:lpstr>Interact with the contract in the nodejs console</vt:lpstr>
      <vt:lpstr>Interact with the contract in the nodejs console</vt:lpstr>
      <vt:lpstr>M2: Webpage to connect to the blockchain and vote</vt:lpstr>
      <vt:lpstr>Webpage to connect to the blockchain and vote</vt:lpstr>
      <vt:lpstr>Webpage to connect to the blockchain and vote</vt:lpstr>
      <vt:lpstr>Supplementary readings</vt:lpstr>
      <vt:lpstr>Webpage to connect to the blockchain and vote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Blockchain</dc:title>
  <dc:subject/>
  <dc:creator>Prasad Honnavalli, Sunitha R</dc:creator>
  <cp:keywords/>
  <dc:description/>
  <cp:lastModifiedBy>Sunitha R</cp:lastModifiedBy>
  <cp:revision>341</cp:revision>
  <dcterms:created xsi:type="dcterms:W3CDTF">2020-06-08T19:20:40Z</dcterms:created>
  <dcterms:modified xsi:type="dcterms:W3CDTF">2020-08-24T07:06:15Z</dcterms:modified>
  <cp:category/>
</cp:coreProperties>
</file>

<file path=docProps/thumbnail.jpeg>
</file>